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8" r:id="rId2"/>
    <p:sldId id="280" r:id="rId3"/>
    <p:sldId id="281" r:id="rId4"/>
    <p:sldId id="256" r:id="rId5"/>
    <p:sldId id="257" r:id="rId6"/>
    <p:sldId id="259" r:id="rId7"/>
    <p:sldId id="260" r:id="rId8"/>
    <p:sldId id="277" r:id="rId9"/>
    <p:sldId id="261" r:id="rId10"/>
    <p:sldId id="278" r:id="rId11"/>
    <p:sldId id="262" r:id="rId12"/>
    <p:sldId id="276" r:id="rId13"/>
    <p:sldId id="263" r:id="rId14"/>
    <p:sldId id="264" r:id="rId15"/>
    <p:sldId id="265" r:id="rId16"/>
    <p:sldId id="266" r:id="rId17"/>
    <p:sldId id="267" r:id="rId18"/>
    <p:sldId id="279" r:id="rId19"/>
    <p:sldId id="268" r:id="rId20"/>
    <p:sldId id="269" r:id="rId21"/>
    <p:sldId id="270" r:id="rId22"/>
    <p:sldId id="271" r:id="rId23"/>
    <p:sldId id="275" r:id="rId24"/>
    <p:sldId id="272" r:id="rId25"/>
    <p:sldId id="273" r:id="rId26"/>
    <p:sldId id="274" r:id="rId27"/>
    <p:sldId id="284" r:id="rId28"/>
    <p:sldId id="283"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clrMru>
    <a:srgbClr val="F05F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1"/>
    <p:restoredTop sz="54346" autoAdjust="0"/>
  </p:normalViewPr>
  <p:slideViewPr>
    <p:cSldViewPr snapToGrid="0" snapToObjects="1">
      <p:cViewPr varScale="1">
        <p:scale>
          <a:sx n="139" d="100"/>
          <a:sy n="139" d="100"/>
        </p:scale>
        <p:origin x="3104" y="176"/>
      </p:cViewPr>
      <p:guideLst>
        <p:guide orient="horz" pos="1620"/>
        <p:guide pos="2880"/>
      </p:guideLst>
    </p:cSldViewPr>
  </p:slideViewPr>
  <p:notesTextViewPr>
    <p:cViewPr>
      <p:scale>
        <a:sx n="100" d="100"/>
        <a:sy n="100" d="100"/>
      </p:scale>
      <p:origin x="0" y="0"/>
    </p:cViewPr>
  </p:notesTextViewPr>
  <p:notesViewPr>
    <p:cSldViewPr snapToGrid="0" snapToObjects="1">
      <p:cViewPr>
        <p:scale>
          <a:sx n="108" d="100"/>
          <a:sy n="108" d="100"/>
        </p:scale>
        <p:origin x="4088" y="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79D50D-810B-1549-BBD5-34FC79FFE36C}" type="datetimeFigureOut">
              <a:rPr lang="en-US" smtClean="0"/>
              <a:t>4/24/20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7E24D1-BA45-7043-BCF8-BD8422989279}" type="slidenum">
              <a:rPr lang="en-US" smtClean="0"/>
              <a:t>‹#›</a:t>
            </a:fld>
            <a:endParaRPr lang="en-US"/>
          </a:p>
        </p:txBody>
      </p:sp>
    </p:spTree>
    <p:extLst>
      <p:ext uri="{BB962C8B-B14F-4D97-AF65-F5344CB8AC3E}">
        <p14:creationId xmlns:p14="http://schemas.microsoft.com/office/powerpoint/2010/main" val="38489134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rPr>
              <a:t>Welcome to Lesson</a:t>
            </a:r>
            <a:r>
              <a:rPr lang="en-US" sz="1800" b="1" baseline="0" dirty="0">
                <a:solidFill>
                  <a:srgbClr val="000000"/>
                </a:solidFill>
              </a:rPr>
              <a:t> 2 of The Bible 101.</a:t>
            </a:r>
            <a:endParaRPr lang="en-US" sz="1800" b="1" dirty="0">
              <a:solidFill>
                <a:srgbClr val="000000"/>
              </a:solidFill>
            </a:endParaRPr>
          </a:p>
          <a:p>
            <a:endParaRPr lang="en-US" sz="1800" dirty="0">
              <a:solidFill>
                <a:srgbClr val="000000"/>
              </a:solidFill>
            </a:endParaRPr>
          </a:p>
          <a:p>
            <a:r>
              <a:rPr lang="en-US" sz="1800" dirty="0">
                <a:solidFill>
                  <a:srgbClr val="000000"/>
                </a:solidFill>
              </a:rPr>
              <a:t>Make sure everyone has</a:t>
            </a:r>
            <a:r>
              <a:rPr lang="en-US" sz="1800" baseline="0" dirty="0">
                <a:solidFill>
                  <a:srgbClr val="000000"/>
                </a:solidFill>
              </a:rPr>
              <a:t> their notes sheet, pen, and Bible.</a:t>
            </a:r>
          </a:p>
          <a:p>
            <a:endParaRPr lang="en-US" sz="1800" dirty="0">
              <a:solidFill>
                <a:srgbClr val="000000"/>
              </a:solidFill>
            </a:endParaRPr>
          </a:p>
          <a:p>
            <a:r>
              <a:rPr lang="en-US" sz="1800" dirty="0">
                <a:solidFill>
                  <a:srgbClr val="000000"/>
                </a:solidFill>
              </a:rPr>
              <a:t>Open with prayer:</a:t>
            </a:r>
          </a:p>
          <a:p>
            <a:endParaRPr lang="en-US" sz="1800" dirty="0">
              <a:solidFill>
                <a:srgbClr val="000000"/>
              </a:solidFill>
            </a:endParaRPr>
          </a:p>
          <a:p>
            <a:r>
              <a:rPr lang="en-US" sz="1800" b="0" i="0" u="none" strike="noStrike" kern="1200" baseline="0" dirty="0">
                <a:solidFill>
                  <a:schemeClr val="tx1"/>
                </a:solidFill>
              </a:rPr>
              <a:t>Father, we thank you for the opportunity to study your Word today. Our hearts are open and our minds are alert. We humbly ask you to open our eyes that we may understand the message you have sent to us, and give us a heart to obey it to the best of our ability. In Jesus’ name we pray, amen.</a:t>
            </a:r>
            <a:endParaRPr lang="en-US" sz="1800" dirty="0">
              <a:solidFill>
                <a:schemeClr val="tx1"/>
              </a:solidFill>
            </a:endParaRPr>
          </a:p>
          <a:p>
            <a:endParaRPr lang="en-US" sz="1800" dirty="0"/>
          </a:p>
        </p:txBody>
      </p:sp>
      <p:sp>
        <p:nvSpPr>
          <p:cNvPr id="4" name="Slide Number Placeholder 3"/>
          <p:cNvSpPr>
            <a:spLocks noGrp="1"/>
          </p:cNvSpPr>
          <p:nvPr>
            <p:ph type="sldNum" sz="quarter" idx="10"/>
          </p:nvPr>
        </p:nvSpPr>
        <p:spPr/>
        <p:txBody>
          <a:bodyPr/>
          <a:lstStyle/>
          <a:p>
            <a:fld id="{347E24D1-BA45-7043-BCF8-BD8422989279}" type="slidenum">
              <a:rPr lang="en-US" smtClean="0"/>
              <a:t>1</a:t>
            </a:fld>
            <a:endParaRPr lang="en-US"/>
          </a:p>
        </p:txBody>
      </p:sp>
    </p:spTree>
    <p:extLst>
      <p:ext uri="{BB962C8B-B14F-4D97-AF65-F5344CB8AC3E}">
        <p14:creationId xmlns:p14="http://schemas.microsoft.com/office/powerpoint/2010/main" val="2231466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03718"/>
          </a:xfrm>
        </p:spPr>
        <p:txBody>
          <a:bodyPr/>
          <a:lstStyle/>
          <a:p>
            <a:r>
              <a:rPr lang="en-US" sz="1400" dirty="0">
                <a:solidFill>
                  <a:srgbClr val="000000"/>
                </a:solidFill>
              </a:rPr>
              <a:t>I want to pause here and explain something:</a:t>
            </a:r>
          </a:p>
          <a:p>
            <a:endParaRPr lang="en-US" sz="1400" dirty="0">
              <a:solidFill>
                <a:srgbClr val="000000"/>
              </a:solidFill>
            </a:endParaRPr>
          </a:p>
          <a:p>
            <a:r>
              <a:rPr lang="en-US" sz="1400" dirty="0">
                <a:solidFill>
                  <a:srgbClr val="000000"/>
                </a:solidFill>
              </a:rPr>
              <a:t>A common attack on Christianity is to point out some</a:t>
            </a:r>
            <a:r>
              <a:rPr lang="en-US" sz="1400" baseline="0" dirty="0">
                <a:solidFill>
                  <a:srgbClr val="000000"/>
                </a:solidFill>
              </a:rPr>
              <a:t> </a:t>
            </a:r>
            <a:r>
              <a:rPr lang="en-US" sz="1400" dirty="0">
                <a:solidFill>
                  <a:srgbClr val="000000"/>
                </a:solidFill>
              </a:rPr>
              <a:t>cruel or harsh verses from the Mosaic Law in order to discredit the entire</a:t>
            </a:r>
            <a:r>
              <a:rPr lang="en-US" sz="1400" baseline="0" dirty="0">
                <a:solidFill>
                  <a:srgbClr val="000000"/>
                </a:solidFill>
              </a:rPr>
              <a:t> Bible.</a:t>
            </a:r>
          </a:p>
          <a:p>
            <a:endParaRPr lang="en-US" sz="1400" baseline="0" dirty="0">
              <a:solidFill>
                <a:srgbClr val="000000"/>
              </a:solidFill>
            </a:endParaRPr>
          </a:p>
          <a:p>
            <a:r>
              <a:rPr lang="en-US" sz="1400" baseline="0" dirty="0">
                <a:solidFill>
                  <a:srgbClr val="000000"/>
                </a:solidFill>
              </a:rPr>
              <a:t>They may ask: “Do you believe in stoning someone caught in adultery?” (No)</a:t>
            </a:r>
          </a:p>
          <a:p>
            <a:endParaRPr lang="en-US" sz="1400" baseline="0" dirty="0">
              <a:solidFill>
                <a:srgbClr val="000000"/>
              </a:solidFill>
            </a:endParaRPr>
          </a:p>
          <a:p>
            <a:r>
              <a:rPr lang="en-US" sz="1400" baseline="0" dirty="0">
                <a:solidFill>
                  <a:srgbClr val="000000"/>
                </a:solidFill>
              </a:rPr>
              <a:t>3 Types of law:</a:t>
            </a:r>
          </a:p>
          <a:p>
            <a:pPr marL="171450" indent="-171450">
              <a:buFont typeface="Arial"/>
              <a:buChar char="•"/>
            </a:pPr>
            <a:r>
              <a:rPr lang="en-US" sz="1400" baseline="0" dirty="0">
                <a:solidFill>
                  <a:srgbClr val="000000"/>
                </a:solidFill>
              </a:rPr>
              <a:t>Religious Law (worship, temple sacrifices, ritual purity)</a:t>
            </a:r>
          </a:p>
          <a:p>
            <a:pPr marL="171450" indent="-171450">
              <a:buFont typeface="Arial"/>
              <a:buChar char="•"/>
            </a:pPr>
            <a:r>
              <a:rPr lang="en-US" sz="1400" baseline="0" dirty="0">
                <a:solidFill>
                  <a:srgbClr val="000000"/>
                </a:solidFill>
              </a:rPr>
              <a:t>Moral Law (personal conduct, murder stealing)</a:t>
            </a:r>
          </a:p>
          <a:p>
            <a:pPr marL="171450" indent="-171450">
              <a:buFont typeface="Arial"/>
              <a:buChar char="•"/>
            </a:pPr>
            <a:r>
              <a:rPr lang="en-US" sz="1400" baseline="0" dirty="0">
                <a:solidFill>
                  <a:srgbClr val="000000"/>
                </a:solidFill>
              </a:rPr>
              <a:t>Civil Law (community, property, speeding ticket)</a:t>
            </a:r>
          </a:p>
          <a:p>
            <a:endParaRPr lang="en-US" sz="1400" baseline="0" dirty="0">
              <a:solidFill>
                <a:srgbClr val="000000"/>
              </a:solidFill>
            </a:endParaRPr>
          </a:p>
          <a:p>
            <a:r>
              <a:rPr lang="en-US" sz="1400" dirty="0">
                <a:solidFill>
                  <a:srgbClr val="000000"/>
                </a:solidFill>
              </a:rPr>
              <a:t>Laws were combined into one without separation and distinction.</a:t>
            </a:r>
            <a:r>
              <a:rPr lang="en-US" sz="1400" baseline="0" dirty="0">
                <a:solidFill>
                  <a:srgbClr val="000000"/>
                </a:solidFill>
              </a:rPr>
              <a:t> Punishment was enforced locally.</a:t>
            </a:r>
          </a:p>
          <a:p>
            <a:endParaRPr lang="en-US" sz="1400" baseline="0" dirty="0">
              <a:solidFill>
                <a:srgbClr val="000000"/>
              </a:solidFill>
            </a:endParaRPr>
          </a:p>
          <a:p>
            <a:r>
              <a:rPr lang="en-US" sz="1400" baseline="0" dirty="0">
                <a:solidFill>
                  <a:srgbClr val="000000"/>
                </a:solidFill>
              </a:rPr>
              <a:t>Don</a:t>
            </a:r>
            <a:r>
              <a:rPr lang="fr-FR" sz="1400" baseline="0" dirty="0">
                <a:solidFill>
                  <a:srgbClr val="000000"/>
                </a:solidFill>
              </a:rPr>
              <a:t>’</a:t>
            </a:r>
            <a:r>
              <a:rPr lang="en-US" sz="1400" baseline="0" dirty="0">
                <a:solidFill>
                  <a:srgbClr val="000000"/>
                </a:solidFill>
              </a:rPr>
              <a:t>t be confused that Christians do not keep the Law of Moses.</a:t>
            </a:r>
          </a:p>
          <a:p>
            <a:endParaRPr lang="en-US" sz="1400" baseline="0" dirty="0">
              <a:solidFill>
                <a:srgbClr val="000000"/>
              </a:solidFill>
            </a:endParaRPr>
          </a:p>
          <a:p>
            <a:r>
              <a:rPr lang="en-US" sz="1400" baseline="0" dirty="0">
                <a:solidFill>
                  <a:srgbClr val="000000"/>
                </a:solidFill>
              </a:rPr>
              <a:t>The New Testament helps us understand what was fulfilled by Christ and what we still need to keep in the New Covenant.</a:t>
            </a:r>
            <a:endParaRPr lang="en-US" sz="14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10</a:t>
            </a:fld>
            <a:endParaRPr lang="en-US"/>
          </a:p>
        </p:txBody>
      </p:sp>
    </p:spTree>
    <p:extLst>
      <p:ext uri="{BB962C8B-B14F-4D97-AF65-F5344CB8AC3E}">
        <p14:creationId xmlns:p14="http://schemas.microsoft.com/office/powerpoint/2010/main" val="418245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A very important part of the Law was the Tabernacle in the Wilderness.</a:t>
            </a:r>
          </a:p>
          <a:p>
            <a:endParaRPr lang="en-US" sz="1600" dirty="0">
              <a:solidFill>
                <a:srgbClr val="000000"/>
              </a:solidFill>
            </a:endParaRPr>
          </a:p>
          <a:p>
            <a:r>
              <a:rPr lang="en-US" sz="1600" b="1" dirty="0">
                <a:solidFill>
                  <a:srgbClr val="000000"/>
                </a:solidFill>
              </a:rPr>
              <a:t>The tabernacle was a portable temple that contained God’s pattern for salvation: death, burial, and resurrection.</a:t>
            </a:r>
          </a:p>
          <a:p>
            <a:endParaRPr lang="en-US" sz="1600" b="1" dirty="0">
              <a:solidFill>
                <a:srgbClr val="000000"/>
              </a:solidFill>
            </a:endParaRPr>
          </a:p>
          <a:p>
            <a:r>
              <a:rPr lang="en-US" sz="1600" b="0" dirty="0">
                <a:solidFill>
                  <a:srgbClr val="000000"/>
                </a:solidFill>
              </a:rPr>
              <a:t>The Tabernacle</a:t>
            </a:r>
            <a:r>
              <a:rPr lang="en-US" sz="1600" b="0" baseline="0" dirty="0">
                <a:solidFill>
                  <a:srgbClr val="000000"/>
                </a:solidFill>
              </a:rPr>
              <a:t> was a focal point of worship and provided a place for people to offer sacrifices and offerings to God.</a:t>
            </a:r>
          </a:p>
          <a:p>
            <a:endParaRPr lang="en-US" sz="1600" b="0" baseline="0" dirty="0">
              <a:solidFill>
                <a:srgbClr val="000000"/>
              </a:solidFill>
            </a:endParaRPr>
          </a:p>
          <a:p>
            <a:r>
              <a:rPr lang="en-US" sz="1600" b="0" baseline="0" dirty="0">
                <a:solidFill>
                  <a:srgbClr val="000000"/>
                </a:solidFill>
              </a:rPr>
              <a:t>The tribe of Levi had the special task of serving and administrating the activities in the tabernacle.</a:t>
            </a:r>
          </a:p>
        </p:txBody>
      </p:sp>
      <p:sp>
        <p:nvSpPr>
          <p:cNvPr id="4" name="Slide Number Placeholder 3"/>
          <p:cNvSpPr>
            <a:spLocks noGrp="1"/>
          </p:cNvSpPr>
          <p:nvPr>
            <p:ph type="sldNum" sz="quarter" idx="10"/>
          </p:nvPr>
        </p:nvSpPr>
        <p:spPr/>
        <p:txBody>
          <a:bodyPr/>
          <a:lstStyle/>
          <a:p>
            <a:fld id="{347E24D1-BA45-7043-BCF8-BD8422989279}" type="slidenum">
              <a:rPr lang="en-US" smtClean="0"/>
              <a:t>11</a:t>
            </a:fld>
            <a:endParaRPr lang="en-US"/>
          </a:p>
        </p:txBody>
      </p:sp>
    </p:spTree>
    <p:extLst>
      <p:ext uri="{BB962C8B-B14F-4D97-AF65-F5344CB8AC3E}">
        <p14:creationId xmlns:p14="http://schemas.microsoft.com/office/powerpoint/2010/main" val="605269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Explain the tabernacle layout and how it relates to the Exodus:</a:t>
            </a:r>
          </a:p>
          <a:p>
            <a:endParaRPr lang="en-US" sz="1600" dirty="0">
              <a:solidFill>
                <a:srgbClr val="000000"/>
              </a:solidFill>
            </a:endParaRPr>
          </a:p>
          <a:p>
            <a:pPr marL="171450" indent="-171450">
              <a:buFont typeface="Arial"/>
              <a:buChar char="•"/>
            </a:pPr>
            <a:r>
              <a:rPr lang="en-US" sz="1600" dirty="0">
                <a:solidFill>
                  <a:srgbClr val="000000"/>
                </a:solidFill>
              </a:rPr>
              <a:t>Altar</a:t>
            </a:r>
            <a:r>
              <a:rPr lang="en-US" sz="1600" baseline="0" dirty="0">
                <a:solidFill>
                  <a:srgbClr val="000000"/>
                </a:solidFill>
              </a:rPr>
              <a:t> of sacrifice (Death – Passover)</a:t>
            </a:r>
          </a:p>
          <a:p>
            <a:pPr marL="171450" indent="-171450">
              <a:buFont typeface="Arial"/>
              <a:buChar char="•"/>
            </a:pPr>
            <a:r>
              <a:rPr lang="en-US" sz="1600" baseline="0" dirty="0">
                <a:solidFill>
                  <a:srgbClr val="000000"/>
                </a:solidFill>
              </a:rPr>
              <a:t>Pool of water (Burial – Red Sea)</a:t>
            </a:r>
          </a:p>
          <a:p>
            <a:pPr marL="171450" indent="-171450">
              <a:buFont typeface="Arial"/>
              <a:buChar char="•"/>
            </a:pPr>
            <a:r>
              <a:rPr lang="en-US" sz="1600" dirty="0">
                <a:solidFill>
                  <a:srgbClr val="000000"/>
                </a:solidFill>
              </a:rPr>
              <a:t>Holy Place (Resurrection</a:t>
            </a:r>
            <a:r>
              <a:rPr lang="en-US" sz="1600" baseline="0" dirty="0">
                <a:solidFill>
                  <a:srgbClr val="000000"/>
                </a:solidFill>
              </a:rPr>
              <a:t> – Shade, food, light</a:t>
            </a:r>
            <a:r>
              <a:rPr lang="en-US" sz="1600" dirty="0">
                <a:solidFill>
                  <a:srgbClr val="000000"/>
                </a:solidFill>
              </a:rPr>
              <a:t>)</a:t>
            </a:r>
          </a:p>
          <a:p>
            <a:pPr marL="171450" indent="-171450">
              <a:buFont typeface="Arial"/>
              <a:buChar char="•"/>
            </a:pPr>
            <a:r>
              <a:rPr lang="en-US" sz="1600" dirty="0">
                <a:solidFill>
                  <a:srgbClr val="000000"/>
                </a:solidFill>
              </a:rPr>
              <a:t>Most Holy Place (Covenant</a:t>
            </a:r>
            <a:r>
              <a:rPr lang="en-US" sz="1600" baseline="0" dirty="0">
                <a:solidFill>
                  <a:srgbClr val="000000"/>
                </a:solidFill>
              </a:rPr>
              <a:t> – Atonement)</a:t>
            </a:r>
            <a:endParaRPr lang="en-US" sz="1600" dirty="0">
              <a:solidFill>
                <a:srgbClr val="000000"/>
              </a:solidFill>
            </a:endParaRPr>
          </a:p>
          <a:p>
            <a:endParaRPr lang="en-US" sz="1600" dirty="0">
              <a:solidFill>
                <a:srgbClr val="000000"/>
              </a:solidFill>
            </a:endParaRPr>
          </a:p>
          <a:p>
            <a:r>
              <a:rPr lang="en-US" sz="1600" dirty="0">
                <a:solidFill>
                  <a:srgbClr val="000000"/>
                </a:solidFill>
              </a:rPr>
              <a:t>Later in this study, we will learn how this </a:t>
            </a:r>
            <a:r>
              <a:rPr lang="en-US" sz="1600" b="1" dirty="0">
                <a:solidFill>
                  <a:srgbClr val="000000"/>
                </a:solidFill>
              </a:rPr>
              <a:t>pattern</a:t>
            </a:r>
            <a:r>
              <a:rPr lang="en-US" sz="1600" baseline="0" dirty="0">
                <a:solidFill>
                  <a:srgbClr val="000000"/>
                </a:solidFill>
              </a:rPr>
              <a:t> relates to our salvation and daily walk with God.</a:t>
            </a:r>
            <a:endParaRPr lang="en-US" sz="1600" dirty="0">
              <a:solidFill>
                <a:srgbClr val="000000"/>
              </a:solidFill>
            </a:endParaRPr>
          </a:p>
          <a:p>
            <a:endParaRPr lang="en-US" sz="1600" dirty="0">
              <a:solidFill>
                <a:srgbClr val="000000"/>
              </a:solidFill>
            </a:endParaRPr>
          </a:p>
          <a:p>
            <a:pPr marL="171450" indent="-171450">
              <a:buFont typeface="Arial"/>
              <a:buChar char="•"/>
            </a:pPr>
            <a:r>
              <a:rPr lang="en-US" sz="1600" dirty="0">
                <a:solidFill>
                  <a:srgbClr val="000000"/>
                </a:solidFill>
              </a:rPr>
              <a:t>Explain the day of Atonement</a:t>
            </a:r>
          </a:p>
          <a:p>
            <a:pPr marL="171450" indent="-171450">
              <a:buFont typeface="Arial"/>
              <a:buChar char="•"/>
            </a:pPr>
            <a:r>
              <a:rPr lang="en-US" sz="1600" dirty="0">
                <a:solidFill>
                  <a:srgbClr val="000000"/>
                </a:solidFill>
              </a:rPr>
              <a:t>Only</a:t>
            </a:r>
            <a:r>
              <a:rPr lang="en-US" sz="1600" baseline="0" dirty="0">
                <a:solidFill>
                  <a:srgbClr val="000000"/>
                </a:solidFill>
              </a:rPr>
              <a:t> a t</a:t>
            </a:r>
            <a:r>
              <a:rPr lang="en-US" sz="1600" dirty="0">
                <a:solidFill>
                  <a:srgbClr val="000000"/>
                </a:solidFill>
              </a:rPr>
              <a:t>emporary solution</a:t>
            </a:r>
          </a:p>
          <a:p>
            <a:pPr marL="171450" indent="-171450">
              <a:buFont typeface="Arial"/>
              <a:buChar char="•"/>
            </a:pPr>
            <a:r>
              <a:rPr lang="en-US" sz="1600" dirty="0">
                <a:solidFill>
                  <a:srgbClr val="000000"/>
                </a:solidFill>
              </a:rPr>
              <a:t>Pointed to Christ, the final sacrifice for sin</a:t>
            </a:r>
          </a:p>
          <a:p>
            <a:endParaRPr lang="en-US" sz="1600" dirty="0">
              <a:solidFill>
                <a:srgbClr val="000000"/>
              </a:solidFill>
            </a:endParaRPr>
          </a:p>
          <a:p>
            <a:r>
              <a:rPr lang="en-US" sz="1600" b="1" dirty="0">
                <a:solidFill>
                  <a:srgbClr val="000000"/>
                </a:solidFill>
              </a:rPr>
              <a:t>READ</a:t>
            </a:r>
            <a:r>
              <a:rPr lang="en-US" sz="1600" dirty="0">
                <a:solidFill>
                  <a:srgbClr val="000000"/>
                </a:solidFill>
              </a:rPr>
              <a:t>: Hebrews 10:1-18 (not in book)</a:t>
            </a:r>
          </a:p>
        </p:txBody>
      </p:sp>
      <p:sp>
        <p:nvSpPr>
          <p:cNvPr id="4" name="Slide Number Placeholder 3"/>
          <p:cNvSpPr>
            <a:spLocks noGrp="1"/>
          </p:cNvSpPr>
          <p:nvPr>
            <p:ph type="sldNum" sz="quarter" idx="10"/>
          </p:nvPr>
        </p:nvSpPr>
        <p:spPr/>
        <p:txBody>
          <a:bodyPr/>
          <a:lstStyle/>
          <a:p>
            <a:fld id="{347E24D1-BA45-7043-BCF8-BD8422989279}" type="slidenum">
              <a:rPr lang="en-US" smtClean="0"/>
              <a:t>12</a:t>
            </a:fld>
            <a:endParaRPr lang="en-US"/>
          </a:p>
        </p:txBody>
      </p:sp>
    </p:spTree>
    <p:extLst>
      <p:ext uri="{BB962C8B-B14F-4D97-AF65-F5344CB8AC3E}">
        <p14:creationId xmlns:p14="http://schemas.microsoft.com/office/powerpoint/2010/main" val="1131366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dirty="0">
                <a:solidFill>
                  <a:srgbClr val="000000"/>
                </a:solidFill>
              </a:rPr>
              <a:t>After 40 years in the wilderness, Israel was spiritually</a:t>
            </a:r>
            <a:r>
              <a:rPr lang="en-US" sz="1600" baseline="0" dirty="0">
                <a:solidFill>
                  <a:srgbClr val="000000"/>
                </a:solidFill>
              </a:rPr>
              <a:t> ready to enter the Promised Land.</a:t>
            </a:r>
          </a:p>
          <a:p>
            <a:endParaRPr lang="en-US" sz="1600" baseline="0" dirty="0">
              <a:solidFill>
                <a:srgbClr val="000000"/>
              </a:solidFill>
            </a:endParaRPr>
          </a:p>
          <a:p>
            <a:pPr marL="171450" indent="-171450">
              <a:buFont typeface="Arial"/>
              <a:buChar char="•"/>
            </a:pPr>
            <a:r>
              <a:rPr lang="en-US" sz="1600" baseline="0" dirty="0">
                <a:solidFill>
                  <a:srgbClr val="000000"/>
                </a:solidFill>
              </a:rPr>
              <a:t>The land was occupied by strong nations.</a:t>
            </a:r>
          </a:p>
          <a:p>
            <a:pPr marL="171450" indent="-171450">
              <a:buFont typeface="Arial"/>
              <a:buChar char="•"/>
            </a:pPr>
            <a:r>
              <a:rPr lang="en-US" sz="1600" dirty="0">
                <a:solidFill>
                  <a:srgbClr val="000000"/>
                </a:solidFill>
              </a:rPr>
              <a:t>Joshua is the leader.</a:t>
            </a:r>
          </a:p>
          <a:p>
            <a:pPr marL="171450" indent="-171450">
              <a:buFont typeface="Arial"/>
              <a:buChar char="•"/>
            </a:pPr>
            <a:r>
              <a:rPr lang="en-US" sz="1600" dirty="0">
                <a:solidFill>
                  <a:srgbClr val="000000"/>
                </a:solidFill>
              </a:rPr>
              <a:t>Joshua is a type of Christ. (explain)</a:t>
            </a:r>
          </a:p>
          <a:p>
            <a:endParaRPr lang="en-US" sz="1600" b="1" dirty="0">
              <a:solidFill>
                <a:srgbClr val="000000"/>
              </a:solidFill>
            </a:endParaRPr>
          </a:p>
          <a:p>
            <a:r>
              <a:rPr lang="en-US" sz="1600" b="1" dirty="0">
                <a:solidFill>
                  <a:srgbClr val="000000"/>
                </a:solidFill>
              </a:rPr>
              <a:t>In the Promised Land, Israel was successful as long as they obeyed the terms of the Law.</a:t>
            </a:r>
          </a:p>
          <a:p>
            <a:endParaRPr lang="en-US" sz="1600" dirty="0">
              <a:solidFill>
                <a:srgbClr val="000000"/>
              </a:solidFill>
            </a:endParaRPr>
          </a:p>
          <a:p>
            <a:pPr marL="171450" indent="-171450">
              <a:buFont typeface="Arial"/>
              <a:buChar char="•"/>
            </a:pPr>
            <a:r>
              <a:rPr lang="en-US" sz="1600" dirty="0">
                <a:solidFill>
                  <a:srgbClr val="000000"/>
                </a:solidFill>
              </a:rPr>
              <a:t>Victory at Jericho (obeyed Gods plan)</a:t>
            </a:r>
          </a:p>
          <a:p>
            <a:pPr marL="171450" indent="-171450">
              <a:buFont typeface="Arial"/>
              <a:buChar char="•"/>
            </a:pPr>
            <a:r>
              <a:rPr lang="en-US" sz="1600" dirty="0">
                <a:solidFill>
                  <a:srgbClr val="000000"/>
                </a:solidFill>
              </a:rPr>
              <a:t>Defeat at Ai (</a:t>
            </a:r>
            <a:r>
              <a:rPr lang="en-US" sz="1600" dirty="0" err="1">
                <a:solidFill>
                  <a:srgbClr val="000000"/>
                </a:solidFill>
              </a:rPr>
              <a:t>Achan’s</a:t>
            </a:r>
            <a:r>
              <a:rPr lang="en-US" sz="1600" dirty="0">
                <a:solidFill>
                  <a:srgbClr val="000000"/>
                </a:solidFill>
              </a:rPr>
              <a:t> disobedience)</a:t>
            </a:r>
          </a:p>
          <a:p>
            <a:endParaRPr lang="en-US" sz="1600" dirty="0">
              <a:solidFill>
                <a:srgbClr val="000000"/>
              </a:solidFill>
            </a:endParaRPr>
          </a:p>
          <a:p>
            <a:r>
              <a:rPr lang="en-US" sz="1600" dirty="0">
                <a:solidFill>
                  <a:srgbClr val="000000"/>
                </a:solidFill>
              </a:rPr>
              <a:t>Willful disobedience</a:t>
            </a:r>
            <a:r>
              <a:rPr lang="en-US" sz="1600" baseline="0" dirty="0">
                <a:solidFill>
                  <a:srgbClr val="000000"/>
                </a:solidFill>
              </a:rPr>
              <a:t> leaves us, our family,  and church vulnerable to Satan’s attack.</a:t>
            </a:r>
          </a:p>
          <a:p>
            <a:endParaRPr lang="en-US" sz="1600" baseline="0" dirty="0">
              <a:solidFill>
                <a:srgbClr val="000000"/>
              </a:solidFill>
            </a:endParaRPr>
          </a:p>
          <a:p>
            <a:r>
              <a:rPr lang="en-US" sz="1600" baseline="0" dirty="0">
                <a:solidFill>
                  <a:srgbClr val="000000"/>
                </a:solidFill>
              </a:rPr>
              <a:t>It is important that we read and obey God’s Word.</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13</a:t>
            </a:fld>
            <a:endParaRPr lang="en-US"/>
          </a:p>
        </p:txBody>
      </p:sp>
    </p:spTree>
    <p:extLst>
      <p:ext uri="{BB962C8B-B14F-4D97-AF65-F5344CB8AC3E}">
        <p14:creationId xmlns:p14="http://schemas.microsoft.com/office/powerpoint/2010/main" val="3002345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400" dirty="0">
                <a:solidFill>
                  <a:srgbClr val="000000"/>
                </a:solidFill>
              </a:rPr>
              <a:t>Israel was victorious and possessed the Promised Land.</a:t>
            </a:r>
          </a:p>
          <a:p>
            <a:endParaRPr lang="en-US" sz="1400" dirty="0">
              <a:solidFill>
                <a:srgbClr val="000000"/>
              </a:solidFill>
            </a:endParaRPr>
          </a:p>
          <a:p>
            <a:pPr marL="171450" indent="-171450">
              <a:buFont typeface="Arial"/>
              <a:buChar char="•"/>
            </a:pPr>
            <a:r>
              <a:rPr lang="en-US" sz="1400" dirty="0">
                <a:solidFill>
                  <a:srgbClr val="000000"/>
                </a:solidFill>
              </a:rPr>
              <a:t>They did not drive out the inhabitants.</a:t>
            </a:r>
          </a:p>
          <a:p>
            <a:pPr marL="171450" indent="-171450">
              <a:buFont typeface="Arial"/>
              <a:buChar char="•"/>
            </a:pPr>
            <a:r>
              <a:rPr lang="en-US" sz="1400" dirty="0">
                <a:solidFill>
                  <a:srgbClr val="000000"/>
                </a:solidFill>
              </a:rPr>
              <a:t>Result: attacks and cultural influence.</a:t>
            </a:r>
          </a:p>
          <a:p>
            <a:pPr marL="171450" indent="-171450">
              <a:buFont typeface="Arial"/>
              <a:buChar char="•"/>
            </a:pPr>
            <a:r>
              <a:rPr lang="en-US" sz="1400" dirty="0">
                <a:solidFill>
                  <a:srgbClr val="000000"/>
                </a:solidFill>
              </a:rPr>
              <a:t>Israel had no king, the Law and prophets governed.</a:t>
            </a:r>
          </a:p>
          <a:p>
            <a:pPr marL="171450" indent="-171450">
              <a:buFont typeface="Arial"/>
              <a:buChar char="•"/>
            </a:pPr>
            <a:r>
              <a:rPr lang="en-US" sz="1400" dirty="0">
                <a:solidFill>
                  <a:srgbClr val="000000"/>
                </a:solidFill>
              </a:rPr>
              <a:t>Every man did what was “right in his own eyes.” Judges 21:25</a:t>
            </a:r>
          </a:p>
          <a:p>
            <a:pPr marL="171450" indent="-171450">
              <a:buFont typeface="Arial"/>
              <a:buChar char="•"/>
            </a:pPr>
            <a:r>
              <a:rPr lang="en-US" sz="1400" dirty="0">
                <a:solidFill>
                  <a:srgbClr val="000000"/>
                </a:solidFill>
              </a:rPr>
              <a:t>Result: Tremendous oppression.</a:t>
            </a:r>
          </a:p>
          <a:p>
            <a:endParaRPr lang="en-US" sz="1400" dirty="0">
              <a:solidFill>
                <a:srgbClr val="000000"/>
              </a:solidFill>
            </a:endParaRPr>
          </a:p>
          <a:p>
            <a:r>
              <a:rPr lang="en-US" sz="1400" b="1" dirty="0">
                <a:solidFill>
                  <a:srgbClr val="000000"/>
                </a:solidFill>
              </a:rPr>
              <a:t>READ: </a:t>
            </a:r>
            <a:r>
              <a:rPr lang="en-US" sz="1400" dirty="0">
                <a:solidFill>
                  <a:srgbClr val="000000"/>
                </a:solidFill>
              </a:rPr>
              <a:t>Judges 2:1-3 (pg. 27)</a:t>
            </a:r>
          </a:p>
          <a:p>
            <a:endParaRPr lang="en-US" sz="1400" dirty="0">
              <a:solidFill>
                <a:srgbClr val="000000"/>
              </a:solidFill>
            </a:endParaRPr>
          </a:p>
          <a:p>
            <a:r>
              <a:rPr lang="en-US" sz="1400" b="1" dirty="0">
                <a:solidFill>
                  <a:srgbClr val="000000"/>
                </a:solidFill>
              </a:rPr>
              <a:t>God sent Judges to defeat Israel’s enemies in the Promised Land.</a:t>
            </a:r>
          </a:p>
          <a:p>
            <a:endParaRPr lang="en-US" sz="1400" dirty="0">
              <a:solidFill>
                <a:srgbClr val="000000"/>
              </a:solidFill>
            </a:endParaRPr>
          </a:p>
          <a:p>
            <a:pPr marL="171450" indent="-171450">
              <a:buFont typeface="Arial"/>
              <a:buChar char="•"/>
            </a:pPr>
            <a:r>
              <a:rPr lang="en-US" sz="1400" dirty="0">
                <a:solidFill>
                  <a:srgbClr val="000000"/>
                </a:solidFill>
              </a:rPr>
              <a:t>A Judge was almost</a:t>
            </a:r>
            <a:r>
              <a:rPr lang="en-US" sz="1400" baseline="0" dirty="0">
                <a:solidFill>
                  <a:srgbClr val="000000"/>
                </a:solidFill>
              </a:rPr>
              <a:t> like</a:t>
            </a:r>
            <a:r>
              <a:rPr lang="en-US" sz="1400" dirty="0">
                <a:solidFill>
                  <a:srgbClr val="000000"/>
                </a:solidFill>
              </a:rPr>
              <a:t> a super hero. (military/prophet hybrid)</a:t>
            </a:r>
          </a:p>
          <a:p>
            <a:pPr marL="171450" indent="-171450">
              <a:buFont typeface="Arial"/>
              <a:buChar char="•"/>
            </a:pPr>
            <a:r>
              <a:rPr lang="en-US" sz="1400" dirty="0">
                <a:solidFill>
                  <a:srgbClr val="000000"/>
                </a:solidFill>
              </a:rPr>
              <a:t>Sampson</a:t>
            </a:r>
            <a:r>
              <a:rPr lang="en-US" sz="1400" baseline="0" dirty="0">
                <a:solidFill>
                  <a:srgbClr val="000000"/>
                </a:solidFill>
              </a:rPr>
              <a:t> and </a:t>
            </a:r>
            <a:r>
              <a:rPr lang="en-US" sz="1400" dirty="0">
                <a:solidFill>
                  <a:srgbClr val="000000"/>
                </a:solidFill>
              </a:rPr>
              <a:t>Gideon are the most well known Judges.</a:t>
            </a:r>
          </a:p>
          <a:p>
            <a:endParaRPr lang="en-US" sz="1400" dirty="0">
              <a:solidFill>
                <a:srgbClr val="000000"/>
              </a:solidFill>
            </a:endParaRPr>
          </a:p>
          <a:p>
            <a:r>
              <a:rPr lang="en-US" sz="1400" dirty="0">
                <a:solidFill>
                  <a:srgbClr val="000000"/>
                </a:solidFill>
              </a:rPr>
              <a:t>Israel demanded </a:t>
            </a:r>
            <a:r>
              <a:rPr lang="en-US" sz="1400" baseline="0" dirty="0">
                <a:solidFill>
                  <a:srgbClr val="000000"/>
                </a:solidFill>
              </a:rPr>
              <a:t>Samuel to give them a king.</a:t>
            </a:r>
          </a:p>
          <a:p>
            <a:endParaRPr lang="en-US" sz="1400" baseline="0" dirty="0">
              <a:solidFill>
                <a:srgbClr val="000000"/>
              </a:solidFill>
            </a:endParaRPr>
          </a:p>
          <a:p>
            <a:pPr marL="171450" indent="-171450">
              <a:buFont typeface="Arial"/>
              <a:buChar char="•"/>
            </a:pPr>
            <a:r>
              <a:rPr lang="en-US" sz="1400" baseline="0" dirty="0">
                <a:solidFill>
                  <a:srgbClr val="000000"/>
                </a:solidFill>
              </a:rPr>
              <a:t>Israel wanted to be like other nations. (imitating the world)</a:t>
            </a:r>
            <a:endParaRPr lang="en-US" sz="14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14</a:t>
            </a:fld>
            <a:endParaRPr lang="en-US"/>
          </a:p>
        </p:txBody>
      </p:sp>
    </p:spTree>
    <p:extLst>
      <p:ext uri="{BB962C8B-B14F-4D97-AF65-F5344CB8AC3E}">
        <p14:creationId xmlns:p14="http://schemas.microsoft.com/office/powerpoint/2010/main" val="2252007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Saul became Israel’s first king.</a:t>
            </a:r>
          </a:p>
          <a:p>
            <a:endParaRPr lang="en-US" sz="1600" dirty="0">
              <a:solidFill>
                <a:srgbClr val="000000"/>
              </a:solidFill>
            </a:endParaRPr>
          </a:p>
          <a:p>
            <a:r>
              <a:rPr lang="en-US" sz="1600" dirty="0">
                <a:solidFill>
                  <a:srgbClr val="000000"/>
                </a:solidFill>
              </a:rPr>
              <a:t>He started out good, then went bad.</a:t>
            </a:r>
          </a:p>
          <a:p>
            <a:endParaRPr lang="en-US" sz="1600" dirty="0">
              <a:solidFill>
                <a:srgbClr val="000000"/>
              </a:solidFill>
            </a:endParaRPr>
          </a:p>
          <a:p>
            <a:r>
              <a:rPr lang="en-US" sz="1600" dirty="0">
                <a:solidFill>
                  <a:srgbClr val="000000"/>
                </a:solidFill>
              </a:rPr>
              <a:t>Saul did</a:t>
            </a:r>
            <a:r>
              <a:rPr lang="en-US" sz="1600" baseline="0" dirty="0">
                <a:solidFill>
                  <a:srgbClr val="000000"/>
                </a:solidFill>
              </a:rPr>
              <a:t> things his own way, not Gods way. (disobedient)</a:t>
            </a:r>
          </a:p>
          <a:p>
            <a:endParaRPr lang="en-US" sz="1600" baseline="0" dirty="0">
              <a:solidFill>
                <a:srgbClr val="000000"/>
              </a:solidFill>
            </a:endParaRPr>
          </a:p>
          <a:p>
            <a:r>
              <a:rPr lang="en-US" sz="1600" b="1" dirty="0">
                <a:solidFill>
                  <a:srgbClr val="000000"/>
                </a:solidFill>
              </a:rPr>
              <a:t>King Saul was a symbol of man’s rebellious nature.</a:t>
            </a:r>
          </a:p>
          <a:p>
            <a:endParaRPr lang="en-US" sz="1600" dirty="0">
              <a:solidFill>
                <a:srgbClr val="000000"/>
              </a:solidFill>
            </a:endParaRPr>
          </a:p>
          <a:p>
            <a:r>
              <a:rPr lang="en-US" sz="1600" dirty="0">
                <a:solidFill>
                  <a:srgbClr val="000000"/>
                </a:solidFill>
              </a:rPr>
              <a:t>He was tall and good looking, strong, everything you want in a king,</a:t>
            </a:r>
            <a:r>
              <a:rPr lang="en-US" sz="1600" baseline="0" dirty="0">
                <a:solidFill>
                  <a:srgbClr val="000000"/>
                </a:solidFill>
              </a:rPr>
              <a:t> but his h</a:t>
            </a:r>
            <a:r>
              <a:rPr lang="en-US" sz="1600" dirty="0">
                <a:solidFill>
                  <a:srgbClr val="000000"/>
                </a:solidFill>
              </a:rPr>
              <a:t>eart was corrupt.</a:t>
            </a:r>
          </a:p>
          <a:p>
            <a:endParaRPr lang="en-US" sz="1600" dirty="0">
              <a:solidFill>
                <a:srgbClr val="000000"/>
              </a:solidFill>
            </a:endParaRPr>
          </a:p>
          <a:p>
            <a:r>
              <a:rPr lang="en-US" sz="1600" dirty="0">
                <a:solidFill>
                  <a:srgbClr val="000000"/>
                </a:solidFill>
              </a:rPr>
              <a:t>God</a:t>
            </a:r>
            <a:r>
              <a:rPr lang="en-US" sz="1600" baseline="0" dirty="0">
                <a:solidFill>
                  <a:srgbClr val="000000"/>
                </a:solidFill>
              </a:rPr>
              <a:t> looks on the heart, not the outer man. (1 Samuel 16:7)</a:t>
            </a:r>
          </a:p>
          <a:p>
            <a:endParaRPr lang="en-US" sz="1600" baseline="0" dirty="0">
              <a:solidFill>
                <a:srgbClr val="000000"/>
              </a:solidFill>
            </a:endParaRPr>
          </a:p>
          <a:p>
            <a:r>
              <a:rPr lang="en-US" sz="1600" baseline="0" dirty="0">
                <a:solidFill>
                  <a:srgbClr val="000000"/>
                </a:solidFill>
              </a:rPr>
              <a:t>The next king would be handpicked by God and would be a man “after God’s own heart.” (King David)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15</a:t>
            </a:fld>
            <a:endParaRPr lang="en-US"/>
          </a:p>
        </p:txBody>
      </p:sp>
    </p:spTree>
    <p:extLst>
      <p:ext uri="{BB962C8B-B14F-4D97-AF65-F5344CB8AC3E}">
        <p14:creationId xmlns:p14="http://schemas.microsoft.com/office/powerpoint/2010/main" val="3109994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rPr>
              <a:t>God gave King David tremendous power to defeat the enemies of Israel.</a:t>
            </a:r>
          </a:p>
          <a:p>
            <a:endParaRPr lang="en-US" sz="1600" dirty="0">
              <a:solidFill>
                <a:srgbClr val="000000"/>
              </a:solidFill>
            </a:endParaRPr>
          </a:p>
          <a:p>
            <a:r>
              <a:rPr lang="en-US" sz="1600" dirty="0">
                <a:solidFill>
                  <a:srgbClr val="000000"/>
                </a:solidFill>
              </a:rPr>
              <a:t>Tell the story of King David:</a:t>
            </a:r>
          </a:p>
          <a:p>
            <a:endParaRPr lang="en-US" sz="1600" dirty="0">
              <a:solidFill>
                <a:srgbClr val="000000"/>
              </a:solidFill>
            </a:endParaRPr>
          </a:p>
          <a:p>
            <a:pPr marL="171450" indent="-171450">
              <a:buFont typeface="Arial"/>
              <a:buChar char="•"/>
            </a:pPr>
            <a:r>
              <a:rPr lang="en-US" sz="1600" dirty="0">
                <a:solidFill>
                  <a:srgbClr val="000000"/>
                </a:solidFill>
              </a:rPr>
              <a:t>He defeated</a:t>
            </a:r>
            <a:r>
              <a:rPr lang="en-US" sz="1600" baseline="0" dirty="0">
                <a:solidFill>
                  <a:srgbClr val="000000"/>
                </a:solidFill>
              </a:rPr>
              <a:t> G</a:t>
            </a:r>
            <a:r>
              <a:rPr lang="en-US" sz="1600" dirty="0">
                <a:solidFill>
                  <a:srgbClr val="000000"/>
                </a:solidFill>
              </a:rPr>
              <a:t>oliath.</a:t>
            </a:r>
            <a:r>
              <a:rPr lang="en-US" sz="1600" baseline="0" dirty="0">
                <a:solidFill>
                  <a:srgbClr val="000000"/>
                </a:solidFill>
              </a:rPr>
              <a:t> (You and God can defeat any giant)</a:t>
            </a:r>
          </a:p>
          <a:p>
            <a:pPr marL="171450" indent="-171450">
              <a:buFont typeface="Arial"/>
              <a:buChar char="•"/>
            </a:pPr>
            <a:r>
              <a:rPr lang="en-US" sz="1600" baseline="0" dirty="0">
                <a:solidFill>
                  <a:srgbClr val="000000"/>
                </a:solidFill>
              </a:rPr>
              <a:t>He defeated enemies. (</a:t>
            </a:r>
            <a:r>
              <a:rPr lang="en-US" sz="1600" baseline="0" dirty="0" err="1">
                <a:solidFill>
                  <a:srgbClr val="000000"/>
                </a:solidFill>
              </a:rPr>
              <a:t>Jebusites</a:t>
            </a:r>
            <a:r>
              <a:rPr lang="en-US" sz="1600" baseline="0" dirty="0">
                <a:solidFill>
                  <a:srgbClr val="000000"/>
                </a:solidFill>
              </a:rPr>
              <a:t>, captured Jerusalem)</a:t>
            </a:r>
            <a:endParaRPr lang="en-US" sz="1600" dirty="0">
              <a:solidFill>
                <a:srgbClr val="000000"/>
              </a:solidFill>
            </a:endParaRPr>
          </a:p>
          <a:p>
            <a:endParaRPr lang="en-US" sz="1600" dirty="0">
              <a:solidFill>
                <a:srgbClr val="000000"/>
              </a:solidFill>
            </a:endParaRPr>
          </a:p>
          <a:p>
            <a:r>
              <a:rPr lang="en-US" sz="1600" dirty="0">
                <a:solidFill>
                  <a:srgbClr val="000000"/>
                </a:solidFill>
              </a:rPr>
              <a:t>David was</a:t>
            </a:r>
            <a:r>
              <a:rPr lang="fr-FR" sz="1600" baseline="0" dirty="0">
                <a:solidFill>
                  <a:srgbClr val="000000"/>
                </a:solidFill>
              </a:rPr>
              <a:t> not</a:t>
            </a:r>
            <a:r>
              <a:rPr lang="en-US" sz="1600" dirty="0">
                <a:solidFill>
                  <a:srgbClr val="000000"/>
                </a:solidFill>
              </a:rPr>
              <a:t> perfect. (Story of Bathsheba)</a:t>
            </a:r>
          </a:p>
          <a:p>
            <a:endParaRPr lang="en-US" sz="1600" dirty="0">
              <a:solidFill>
                <a:srgbClr val="000000"/>
              </a:solidFill>
            </a:endParaRPr>
          </a:p>
          <a:p>
            <a:pPr marL="171450" indent="-171450">
              <a:buFont typeface="Arial"/>
              <a:buChar char="•"/>
            </a:pPr>
            <a:r>
              <a:rPr lang="en-US" sz="1600" dirty="0">
                <a:solidFill>
                  <a:srgbClr val="000000"/>
                </a:solidFill>
              </a:rPr>
              <a:t>David is also an example of grace. (God’s favor)</a:t>
            </a:r>
          </a:p>
          <a:p>
            <a:pPr marL="171450" indent="-171450">
              <a:buFont typeface="Arial"/>
              <a:buChar char="•"/>
            </a:pPr>
            <a:r>
              <a:rPr lang="en-US" sz="1600" dirty="0">
                <a:solidFill>
                  <a:srgbClr val="000000"/>
                </a:solidFill>
              </a:rPr>
              <a:t>David</a:t>
            </a:r>
            <a:r>
              <a:rPr lang="en-US" sz="1600" baseline="0" dirty="0">
                <a:solidFill>
                  <a:srgbClr val="000000"/>
                </a:solidFill>
              </a:rPr>
              <a:t> sincerely repented and God forgave him.</a:t>
            </a:r>
            <a:endParaRPr lang="en-US" sz="1600" dirty="0">
              <a:solidFill>
                <a:srgbClr val="000000"/>
              </a:solidFill>
            </a:endParaRPr>
          </a:p>
          <a:p>
            <a:pPr marL="171450" indent="-171450">
              <a:buFont typeface="Arial"/>
              <a:buChar char="•"/>
            </a:pPr>
            <a:r>
              <a:rPr lang="en-US" sz="1600" dirty="0">
                <a:solidFill>
                  <a:srgbClr val="000000"/>
                </a:solidFill>
              </a:rPr>
              <a:t>We can also receive God’s mercy and forgiveness through grace.</a:t>
            </a:r>
          </a:p>
        </p:txBody>
      </p:sp>
      <p:sp>
        <p:nvSpPr>
          <p:cNvPr id="4" name="Slide Number Placeholder 3"/>
          <p:cNvSpPr>
            <a:spLocks noGrp="1"/>
          </p:cNvSpPr>
          <p:nvPr>
            <p:ph type="sldNum" sz="quarter" idx="10"/>
          </p:nvPr>
        </p:nvSpPr>
        <p:spPr/>
        <p:txBody>
          <a:bodyPr/>
          <a:lstStyle/>
          <a:p>
            <a:fld id="{347E24D1-BA45-7043-BCF8-BD8422989279}" type="slidenum">
              <a:rPr lang="en-US" smtClean="0"/>
              <a:t>16</a:t>
            </a:fld>
            <a:endParaRPr lang="en-US"/>
          </a:p>
        </p:txBody>
      </p:sp>
    </p:spTree>
    <p:extLst>
      <p:ext uri="{BB962C8B-B14F-4D97-AF65-F5344CB8AC3E}">
        <p14:creationId xmlns:p14="http://schemas.microsoft.com/office/powerpoint/2010/main" val="628227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David’s son, Solomon,</a:t>
            </a:r>
            <a:r>
              <a:rPr lang="en-US" sz="1600" baseline="0" dirty="0">
                <a:solidFill>
                  <a:srgbClr val="000000"/>
                </a:solidFill>
              </a:rPr>
              <a:t> became king when David died.</a:t>
            </a:r>
            <a:endParaRPr lang="en-US" sz="1600" dirty="0">
              <a:solidFill>
                <a:srgbClr val="000000"/>
              </a:solidFill>
            </a:endParaRPr>
          </a:p>
          <a:p>
            <a:endParaRPr lang="en-US" sz="1600" dirty="0">
              <a:solidFill>
                <a:srgbClr val="000000"/>
              </a:solidFill>
            </a:endParaRPr>
          </a:p>
          <a:p>
            <a:pPr marL="171450" indent="-171450">
              <a:buFont typeface="Arial"/>
              <a:buChar char="•"/>
            </a:pPr>
            <a:r>
              <a:rPr lang="en-US" sz="1600" baseline="0" dirty="0">
                <a:solidFill>
                  <a:srgbClr val="000000"/>
                </a:solidFill>
              </a:rPr>
              <a:t>Solomon had great wealth and prestige.</a:t>
            </a:r>
          </a:p>
          <a:p>
            <a:pPr marL="171450" indent="-171450">
              <a:buFont typeface="Arial"/>
              <a:buChar char="•"/>
            </a:pPr>
            <a:r>
              <a:rPr lang="en-US" sz="1600" baseline="0" dirty="0">
                <a:solidFill>
                  <a:srgbClr val="000000"/>
                </a:solidFill>
              </a:rPr>
              <a:t>He asked God for wisdom to judge right from wrong.</a:t>
            </a:r>
          </a:p>
          <a:p>
            <a:endParaRPr lang="en-US" sz="1600" baseline="0" dirty="0">
              <a:solidFill>
                <a:srgbClr val="000000"/>
              </a:solidFill>
            </a:endParaRPr>
          </a:p>
          <a:p>
            <a:r>
              <a:rPr lang="en-US" sz="1600" b="1" dirty="0">
                <a:solidFill>
                  <a:srgbClr val="000000"/>
                </a:solidFill>
              </a:rPr>
              <a:t>King Solomon built the first temple in Jerusalem, replacing the tabernacle.</a:t>
            </a:r>
          </a:p>
          <a:p>
            <a:endParaRPr lang="en-US" sz="1600" dirty="0">
              <a:solidFill>
                <a:srgbClr val="000000"/>
              </a:solidFill>
            </a:endParaRPr>
          </a:p>
          <a:p>
            <a:pPr marL="171450" indent="-171450">
              <a:buFont typeface="Arial"/>
              <a:buChar char="•"/>
            </a:pPr>
            <a:r>
              <a:rPr lang="en-US" sz="1600" dirty="0">
                <a:solidFill>
                  <a:srgbClr val="000000"/>
                </a:solidFill>
              </a:rPr>
              <a:t>A time of great peace and prosperity.</a:t>
            </a:r>
          </a:p>
          <a:p>
            <a:pPr marL="171450" indent="-171450">
              <a:buFont typeface="Arial"/>
              <a:buChar char="•"/>
            </a:pPr>
            <a:r>
              <a:rPr lang="en-US" sz="1600" dirty="0">
                <a:solidFill>
                  <a:srgbClr val="000000"/>
                </a:solidFill>
              </a:rPr>
              <a:t>The golden age of Israel.</a:t>
            </a:r>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17</a:t>
            </a:fld>
            <a:endParaRPr lang="en-US"/>
          </a:p>
        </p:txBody>
      </p:sp>
    </p:spTree>
    <p:extLst>
      <p:ext uri="{BB962C8B-B14F-4D97-AF65-F5344CB8AC3E}">
        <p14:creationId xmlns:p14="http://schemas.microsoft.com/office/powerpoint/2010/main" val="48185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What did the temple look like?</a:t>
            </a:r>
          </a:p>
          <a:p>
            <a:endParaRPr lang="en-US" sz="1600" dirty="0">
              <a:solidFill>
                <a:srgbClr val="000000"/>
              </a:solidFill>
            </a:endParaRPr>
          </a:p>
          <a:p>
            <a:pPr marL="171450" indent="-171450">
              <a:buFont typeface="Arial"/>
              <a:buChar char="•"/>
            </a:pPr>
            <a:r>
              <a:rPr lang="en-US" sz="1600" dirty="0">
                <a:solidFill>
                  <a:srgbClr val="000000"/>
                </a:solidFill>
              </a:rPr>
              <a:t>This is a model of the temple.</a:t>
            </a:r>
          </a:p>
          <a:p>
            <a:pPr marL="171450" indent="-171450">
              <a:buFont typeface="Arial"/>
              <a:buChar char="•"/>
            </a:pPr>
            <a:endParaRPr lang="en-US" sz="1600" dirty="0">
              <a:solidFill>
                <a:srgbClr val="000000"/>
              </a:solidFill>
            </a:endParaRPr>
          </a:p>
          <a:p>
            <a:pPr marL="171450" indent="-171450">
              <a:buFont typeface="Arial"/>
              <a:buChar char="•"/>
            </a:pPr>
            <a:r>
              <a:rPr lang="en-US" sz="1600" dirty="0">
                <a:solidFill>
                  <a:srgbClr val="000000"/>
                </a:solidFill>
              </a:rPr>
              <a:t>It was beautiful!</a:t>
            </a:r>
          </a:p>
          <a:p>
            <a:endParaRPr lang="en-US" sz="1600" dirty="0">
              <a:solidFill>
                <a:srgbClr val="000000"/>
              </a:solidFill>
            </a:endParaRPr>
          </a:p>
          <a:p>
            <a:r>
              <a:rPr lang="en-US" sz="1600" dirty="0">
                <a:solidFill>
                  <a:srgbClr val="000000"/>
                </a:solidFill>
              </a:rPr>
              <a:t>This</a:t>
            </a:r>
            <a:r>
              <a:rPr lang="en-US" sz="1600" baseline="0" dirty="0">
                <a:solidFill>
                  <a:srgbClr val="000000"/>
                </a:solidFill>
              </a:rPr>
              <a:t> is the place God chose for His name to be honored.</a:t>
            </a:r>
          </a:p>
          <a:p>
            <a:endParaRPr lang="en-US" sz="1600" baseline="0" dirty="0">
              <a:solidFill>
                <a:srgbClr val="000000"/>
              </a:solidFill>
            </a:endParaRPr>
          </a:p>
          <a:p>
            <a:r>
              <a:rPr lang="en-US" sz="1600" baseline="0" dirty="0">
                <a:solidFill>
                  <a:srgbClr val="000000"/>
                </a:solidFill>
              </a:rPr>
              <a:t>Many believe this is the original site where Abraham was going to offer Isaac.</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18</a:t>
            </a:fld>
            <a:endParaRPr lang="en-US"/>
          </a:p>
        </p:txBody>
      </p:sp>
    </p:spTree>
    <p:extLst>
      <p:ext uri="{BB962C8B-B14F-4D97-AF65-F5344CB8AC3E}">
        <p14:creationId xmlns:p14="http://schemas.microsoft.com/office/powerpoint/2010/main" val="2919392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King David was highly skilled as a musician and songwriter.</a:t>
            </a:r>
          </a:p>
          <a:p>
            <a:endParaRPr lang="en-US" sz="1600" dirty="0">
              <a:solidFill>
                <a:srgbClr val="000000"/>
              </a:solidFill>
            </a:endParaRPr>
          </a:p>
          <a:p>
            <a:r>
              <a:rPr lang="en-US" sz="1600" b="1" dirty="0">
                <a:solidFill>
                  <a:srgbClr val="000000"/>
                </a:solidFill>
              </a:rPr>
              <a:t>Psalms is a book of lyrics that gives praise to God and describes the struggle between the righteous and the wicked.</a:t>
            </a:r>
          </a:p>
          <a:p>
            <a:endParaRPr lang="en-US" sz="1600" dirty="0">
              <a:solidFill>
                <a:srgbClr val="000000"/>
              </a:solidFill>
            </a:endParaRPr>
          </a:p>
          <a:p>
            <a:r>
              <a:rPr lang="en-US" sz="1600" dirty="0">
                <a:solidFill>
                  <a:srgbClr val="000000"/>
                </a:solidFill>
              </a:rPr>
              <a:t>David understood secret to spiritual victory: praise and worship.</a:t>
            </a:r>
          </a:p>
          <a:p>
            <a:endParaRPr lang="en-US" sz="1600" dirty="0">
              <a:solidFill>
                <a:srgbClr val="000000"/>
              </a:solidFill>
            </a:endParaRPr>
          </a:p>
          <a:p>
            <a:r>
              <a:rPr lang="en-US" sz="1600" dirty="0">
                <a:solidFill>
                  <a:srgbClr val="000000"/>
                </a:solidFill>
              </a:rPr>
              <a:t>Worship</a:t>
            </a:r>
            <a:r>
              <a:rPr lang="en-US" sz="1600" baseline="0" dirty="0">
                <a:solidFill>
                  <a:srgbClr val="000000"/>
                </a:solidFill>
              </a:rPr>
              <a:t> is an important part of our devotion.</a:t>
            </a:r>
          </a:p>
          <a:p>
            <a:endParaRPr lang="en-US" sz="1600" baseline="0" dirty="0">
              <a:solidFill>
                <a:srgbClr val="000000"/>
              </a:solidFill>
            </a:endParaRPr>
          </a:p>
          <a:p>
            <a:r>
              <a:rPr lang="en-US" sz="1600" baseline="0" dirty="0">
                <a:solidFill>
                  <a:srgbClr val="000000"/>
                </a:solidFill>
              </a:rPr>
              <a:t>Proverbs is a book of wisdom by Solomon.</a:t>
            </a:r>
          </a:p>
          <a:p>
            <a:endParaRPr lang="en-US" sz="1600" baseline="0" dirty="0">
              <a:solidFill>
                <a:srgbClr val="000000"/>
              </a:solidFill>
            </a:endParaRPr>
          </a:p>
          <a:p>
            <a:r>
              <a:rPr lang="en-US" sz="1600" baseline="0" dirty="0">
                <a:solidFill>
                  <a:srgbClr val="000000"/>
                </a:solidFill>
              </a:rPr>
              <a:t>Ecclesiastes is the search for the meaning of life.</a:t>
            </a:r>
          </a:p>
          <a:p>
            <a:endParaRPr lang="en-US" sz="1600" baseline="0" dirty="0">
              <a:solidFill>
                <a:srgbClr val="000000"/>
              </a:solidFill>
            </a:endParaRPr>
          </a:p>
          <a:p>
            <a:r>
              <a:rPr lang="en-US" sz="1600" b="1" baseline="0" dirty="0">
                <a:solidFill>
                  <a:srgbClr val="000000"/>
                </a:solidFill>
              </a:rPr>
              <a:t>READ</a:t>
            </a:r>
            <a:r>
              <a:rPr lang="en-US" sz="1600" baseline="0" dirty="0">
                <a:solidFill>
                  <a:srgbClr val="000000"/>
                </a:solidFill>
              </a:rPr>
              <a:t>: Eccl. 12:13-14 (pg. 29)</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19</a:t>
            </a:fld>
            <a:endParaRPr lang="en-US"/>
          </a:p>
        </p:txBody>
      </p:sp>
    </p:spTree>
    <p:extLst>
      <p:ext uri="{BB962C8B-B14F-4D97-AF65-F5344CB8AC3E}">
        <p14:creationId xmlns:p14="http://schemas.microsoft.com/office/powerpoint/2010/main" val="268904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Overview of The</a:t>
            </a:r>
            <a:r>
              <a:rPr lang="en-US" sz="1600" baseline="0" dirty="0">
                <a:solidFill>
                  <a:srgbClr val="000000"/>
                </a:solidFill>
              </a:rPr>
              <a:t> Bible 101 course:</a:t>
            </a:r>
          </a:p>
          <a:p>
            <a:endParaRPr lang="en-US" sz="1600" baseline="0" dirty="0">
              <a:solidFill>
                <a:srgbClr val="000000"/>
              </a:solidFill>
            </a:endParaRPr>
          </a:p>
          <a:p>
            <a:r>
              <a:rPr lang="en-US" sz="1600" baseline="0" dirty="0">
                <a:solidFill>
                  <a:srgbClr val="000000"/>
                </a:solidFill>
              </a:rPr>
              <a:t>Lesson 1: The Problem. Why do we need saved? (Genesis)</a:t>
            </a:r>
          </a:p>
          <a:p>
            <a:endParaRPr lang="en-US" sz="1600" baseline="0" dirty="0">
              <a:solidFill>
                <a:srgbClr val="000000"/>
              </a:solidFill>
            </a:endParaRPr>
          </a:p>
          <a:p>
            <a:r>
              <a:rPr lang="en-US" sz="1600" b="1" baseline="0" dirty="0">
                <a:solidFill>
                  <a:srgbClr val="000000"/>
                </a:solidFill>
              </a:rPr>
              <a:t>Lesson 2: The Plan: God reveals His plan through the ancient nation of Israel. (Exodus- Malachi)</a:t>
            </a:r>
          </a:p>
          <a:p>
            <a:endParaRPr lang="en-US" sz="1600" baseline="0" dirty="0">
              <a:solidFill>
                <a:srgbClr val="000000"/>
              </a:solidFill>
            </a:endParaRPr>
          </a:p>
          <a:p>
            <a:r>
              <a:rPr lang="en-US" sz="1600" baseline="0" dirty="0">
                <a:solidFill>
                  <a:srgbClr val="000000"/>
                </a:solidFill>
              </a:rPr>
              <a:t>Lesson 3: The Solution: God sends His Son, Jesus Christ, to solve the sin problem. (Matthew - Acts)</a:t>
            </a:r>
          </a:p>
          <a:p>
            <a:endParaRPr lang="en-US" sz="1600" baseline="0" dirty="0">
              <a:solidFill>
                <a:srgbClr val="000000"/>
              </a:solidFill>
            </a:endParaRPr>
          </a:p>
          <a:p>
            <a:r>
              <a:rPr lang="en-US" sz="1600" baseline="0" dirty="0">
                <a:solidFill>
                  <a:srgbClr val="000000"/>
                </a:solidFill>
              </a:rPr>
              <a:t>Lesson 4: The Journey: Living the Christian life.  (Romans – Revelation)</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a:t>
            </a:fld>
            <a:endParaRPr lang="en-US"/>
          </a:p>
        </p:txBody>
      </p:sp>
    </p:spTree>
    <p:extLst>
      <p:ext uri="{BB962C8B-B14F-4D97-AF65-F5344CB8AC3E}">
        <p14:creationId xmlns:p14="http://schemas.microsoft.com/office/powerpoint/2010/main" val="3413711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600" dirty="0">
                <a:solidFill>
                  <a:srgbClr val="000000"/>
                </a:solidFill>
              </a:rPr>
              <a:t>Israel began to decline as a nation:</a:t>
            </a:r>
          </a:p>
          <a:p>
            <a:endParaRPr lang="en-US" sz="1600" dirty="0">
              <a:solidFill>
                <a:srgbClr val="000000"/>
              </a:solidFill>
            </a:endParaRPr>
          </a:p>
          <a:p>
            <a:pPr marL="171450" indent="-171450">
              <a:buFont typeface="Arial"/>
              <a:buChar char="•"/>
            </a:pPr>
            <a:r>
              <a:rPr lang="en-US" sz="1600" dirty="0">
                <a:solidFill>
                  <a:srgbClr val="000000"/>
                </a:solidFill>
              </a:rPr>
              <a:t>Israel had wicked and righteous kings.</a:t>
            </a:r>
          </a:p>
          <a:p>
            <a:pPr marL="171450" indent="-171450">
              <a:buFont typeface="Arial"/>
              <a:buChar char="•"/>
            </a:pPr>
            <a:r>
              <a:rPr lang="en-US" sz="1600" dirty="0">
                <a:solidFill>
                  <a:srgbClr val="000000"/>
                </a:solidFill>
              </a:rPr>
              <a:t>Idol worship was a big problem.</a:t>
            </a:r>
          </a:p>
          <a:p>
            <a:pPr marL="171450" indent="-171450">
              <a:buFont typeface="Arial"/>
              <a:buChar char="•"/>
            </a:pPr>
            <a:r>
              <a:rPr lang="en-US" sz="1600" dirty="0">
                <a:solidFill>
                  <a:srgbClr val="000000"/>
                </a:solidFill>
              </a:rPr>
              <a:t>Today, idols can</a:t>
            </a:r>
            <a:r>
              <a:rPr lang="en-US" sz="1600" baseline="0" dirty="0">
                <a:solidFill>
                  <a:srgbClr val="000000"/>
                </a:solidFill>
              </a:rPr>
              <a:t> be anything</a:t>
            </a:r>
            <a:r>
              <a:rPr lang="en-US" sz="1600" dirty="0">
                <a:solidFill>
                  <a:srgbClr val="000000"/>
                </a:solidFill>
              </a:rPr>
              <a:t> we prioritize</a:t>
            </a:r>
            <a:r>
              <a:rPr lang="en-US" sz="1600" baseline="0" dirty="0">
                <a:solidFill>
                  <a:srgbClr val="000000"/>
                </a:solidFill>
              </a:rPr>
              <a:t> higher than God. (explain)</a:t>
            </a:r>
          </a:p>
          <a:p>
            <a:pPr marL="171450" indent="-171450">
              <a:buFont typeface="Arial"/>
              <a:buChar char="•"/>
            </a:pPr>
            <a:r>
              <a:rPr lang="en-US" sz="1600" b="1" baseline="0" dirty="0">
                <a:solidFill>
                  <a:srgbClr val="000000"/>
                </a:solidFill>
              </a:rPr>
              <a:t>Thought: </a:t>
            </a:r>
            <a:r>
              <a:rPr lang="en-US" sz="1600" baseline="0" dirty="0">
                <a:solidFill>
                  <a:srgbClr val="000000"/>
                </a:solidFill>
              </a:rPr>
              <a:t>Where are we sacrificing our time, money, and energy?</a:t>
            </a:r>
            <a:endParaRPr lang="en-US" sz="1600" dirty="0">
              <a:solidFill>
                <a:srgbClr val="000000"/>
              </a:solidFill>
            </a:endParaRPr>
          </a:p>
          <a:p>
            <a:pPr marL="171450" indent="-171450">
              <a:buFont typeface="Arial"/>
              <a:buChar char="•"/>
            </a:pPr>
            <a:r>
              <a:rPr lang="en-US" sz="1600" dirty="0">
                <a:solidFill>
                  <a:srgbClr val="000000"/>
                </a:solidFill>
              </a:rPr>
              <a:t>Israel broke God’s covenant</a:t>
            </a:r>
            <a:r>
              <a:rPr lang="en-US" sz="1600" baseline="0" dirty="0">
                <a:solidFill>
                  <a:srgbClr val="000000"/>
                </a:solidFill>
              </a:rPr>
              <a:t>, the prophets warned of coming judgment</a:t>
            </a:r>
          </a:p>
          <a:p>
            <a:endParaRPr lang="en-US" sz="1600" baseline="0" dirty="0">
              <a:solidFill>
                <a:srgbClr val="000000"/>
              </a:solidFill>
            </a:endParaRPr>
          </a:p>
          <a:p>
            <a:r>
              <a:rPr lang="en-US" sz="1600" b="1" dirty="0">
                <a:solidFill>
                  <a:srgbClr val="000000"/>
                </a:solidFill>
              </a:rPr>
              <a:t>Israel began to worship idols and eventually split into two separate kingdoms.</a:t>
            </a:r>
          </a:p>
          <a:p>
            <a:endParaRPr lang="en-US" sz="1600" b="1" dirty="0">
              <a:solidFill>
                <a:srgbClr val="000000"/>
              </a:solidFill>
            </a:endParaRPr>
          </a:p>
          <a:p>
            <a:pPr marL="285750" indent="-285750">
              <a:buFont typeface="Arial" charset="0"/>
              <a:buChar char="•"/>
            </a:pPr>
            <a:r>
              <a:rPr lang="en-US" sz="1600" b="0" dirty="0">
                <a:solidFill>
                  <a:srgbClr val="000000"/>
                </a:solidFill>
              </a:rPr>
              <a:t>Israel on the north (10 tribes)</a:t>
            </a:r>
          </a:p>
          <a:p>
            <a:pPr marL="285750" indent="-285750">
              <a:buFont typeface="Arial" charset="0"/>
              <a:buChar char="•"/>
            </a:pPr>
            <a:r>
              <a:rPr lang="en-US" sz="1600" b="0" dirty="0">
                <a:solidFill>
                  <a:srgbClr val="000000"/>
                </a:solidFill>
              </a:rPr>
              <a:t>Judah in the south (and Benjamin)</a:t>
            </a:r>
          </a:p>
        </p:txBody>
      </p:sp>
      <p:sp>
        <p:nvSpPr>
          <p:cNvPr id="4" name="Slide Number Placeholder 3"/>
          <p:cNvSpPr>
            <a:spLocks noGrp="1"/>
          </p:cNvSpPr>
          <p:nvPr>
            <p:ph type="sldNum" sz="quarter" idx="10"/>
          </p:nvPr>
        </p:nvSpPr>
        <p:spPr/>
        <p:txBody>
          <a:bodyPr/>
          <a:lstStyle/>
          <a:p>
            <a:fld id="{347E24D1-BA45-7043-BCF8-BD8422989279}" type="slidenum">
              <a:rPr lang="en-US" smtClean="0"/>
              <a:t>20</a:t>
            </a:fld>
            <a:endParaRPr lang="en-US"/>
          </a:p>
        </p:txBody>
      </p:sp>
    </p:spTree>
    <p:extLst>
      <p:ext uri="{BB962C8B-B14F-4D97-AF65-F5344CB8AC3E}">
        <p14:creationId xmlns:p14="http://schemas.microsoft.com/office/powerpoint/2010/main" val="2286116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God punished Israel by allowing the Babylonians to destroy the Temple and take them into captivity.</a:t>
            </a:r>
          </a:p>
          <a:p>
            <a:endParaRPr lang="en-US" sz="1600" dirty="0">
              <a:solidFill>
                <a:srgbClr val="000000"/>
              </a:solidFill>
            </a:endParaRPr>
          </a:p>
          <a:p>
            <a:pPr marL="171450" indent="-171450">
              <a:buFont typeface="Arial"/>
              <a:buChar char="•"/>
            </a:pPr>
            <a:r>
              <a:rPr lang="en-US" sz="1600" dirty="0">
                <a:solidFill>
                  <a:srgbClr val="000000"/>
                </a:solidFill>
              </a:rPr>
              <a:t>Jerusalem and the Temple were destroyed.</a:t>
            </a:r>
          </a:p>
          <a:p>
            <a:pPr marL="171450" indent="-171450">
              <a:buFont typeface="Arial"/>
              <a:buChar char="•"/>
            </a:pPr>
            <a:r>
              <a:rPr lang="en-US" sz="1600" dirty="0">
                <a:solidFill>
                  <a:srgbClr val="000000"/>
                </a:solidFill>
              </a:rPr>
              <a:t>The people were taken to Babylon in captivity.</a:t>
            </a:r>
          </a:p>
          <a:p>
            <a:endParaRPr lang="en-US" sz="1600" dirty="0">
              <a:solidFill>
                <a:srgbClr val="000000"/>
              </a:solidFill>
            </a:endParaRPr>
          </a:p>
          <a:p>
            <a:r>
              <a:rPr lang="en-US" sz="1600" dirty="0">
                <a:solidFill>
                  <a:srgbClr val="000000"/>
                </a:solidFill>
              </a:rPr>
              <a:t>Even in captivity, God protected His people:</a:t>
            </a:r>
          </a:p>
          <a:p>
            <a:pPr marL="171450" indent="-171450">
              <a:buFont typeface="Arial"/>
              <a:buChar char="•"/>
            </a:pPr>
            <a:endParaRPr lang="en-US" sz="1600" dirty="0">
              <a:solidFill>
                <a:srgbClr val="000000"/>
              </a:solidFill>
            </a:endParaRPr>
          </a:p>
          <a:p>
            <a:pPr marL="171450" indent="-171450">
              <a:buFont typeface="Arial"/>
              <a:buChar char="•"/>
            </a:pPr>
            <a:r>
              <a:rPr lang="en-US" sz="1600" dirty="0">
                <a:solidFill>
                  <a:srgbClr val="000000"/>
                </a:solidFill>
              </a:rPr>
              <a:t>Esther (saved the Jews from extermination)</a:t>
            </a:r>
          </a:p>
          <a:p>
            <a:pPr marL="171450" indent="-171450">
              <a:buFont typeface="Arial"/>
              <a:buChar char="•"/>
            </a:pPr>
            <a:r>
              <a:rPr lang="en-US" sz="1600" dirty="0">
                <a:solidFill>
                  <a:srgbClr val="000000"/>
                </a:solidFill>
              </a:rPr>
              <a:t>Shadrach, Meshach, Abednego (saved from being burned alive)</a:t>
            </a:r>
          </a:p>
          <a:p>
            <a:pPr marL="171450" indent="-171450">
              <a:buFont typeface="Arial"/>
              <a:buChar char="•"/>
            </a:pPr>
            <a:r>
              <a:rPr lang="en-US" sz="1600" dirty="0">
                <a:solidFill>
                  <a:srgbClr val="000000"/>
                </a:solidFill>
              </a:rPr>
              <a:t>Daniel (saved from lions, gave prophecies of the future)</a:t>
            </a:r>
          </a:p>
          <a:p>
            <a:endParaRPr lang="en-US" dirty="0"/>
          </a:p>
          <a:p>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21</a:t>
            </a:fld>
            <a:endParaRPr lang="en-US"/>
          </a:p>
        </p:txBody>
      </p:sp>
    </p:spTree>
    <p:extLst>
      <p:ext uri="{BB962C8B-B14F-4D97-AF65-F5344CB8AC3E}">
        <p14:creationId xmlns:p14="http://schemas.microsoft.com/office/powerpoint/2010/main" val="2812827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After 70 years in Babylon, the Israelites returned and rebuilt Jerusalem and the Temple.</a:t>
            </a:r>
          </a:p>
          <a:p>
            <a:endParaRPr lang="en-US" sz="1600" dirty="0"/>
          </a:p>
          <a:p>
            <a:r>
              <a:rPr lang="en-US" sz="1600" dirty="0"/>
              <a:t>God used Nehemiah to rebuild the city.</a:t>
            </a:r>
          </a:p>
          <a:p>
            <a:endParaRPr lang="en-US" sz="1600"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600" baseline="0" dirty="0"/>
              <a:t>The temple was rebuilt FIRST. (Zerubbabel oversee)</a:t>
            </a:r>
            <a:endParaRPr lang="en-US" sz="1600" dirty="0"/>
          </a:p>
          <a:p>
            <a:pPr marL="171450" indent="-171450">
              <a:buFont typeface="Arial"/>
              <a:buChar char="•"/>
            </a:pPr>
            <a:r>
              <a:rPr lang="en-US" sz="1600" dirty="0"/>
              <a:t>The job</a:t>
            </a:r>
            <a:r>
              <a:rPr lang="en-US" sz="1600" baseline="0" dirty="0"/>
              <a:t> was d</a:t>
            </a:r>
            <a:r>
              <a:rPr lang="en-US" sz="1600" dirty="0"/>
              <a:t>ifficult</a:t>
            </a:r>
            <a:r>
              <a:rPr lang="en-US" sz="1600" baseline="0" dirty="0"/>
              <a:t> and dangerous.</a:t>
            </a:r>
          </a:p>
          <a:p>
            <a:pPr marL="171450" indent="-171450">
              <a:buFont typeface="Arial"/>
              <a:buChar char="•"/>
            </a:pPr>
            <a:r>
              <a:rPr lang="en-US" sz="1600" baseline="0" dirty="0"/>
              <a:t>There was opposition from other groups in the area.</a:t>
            </a:r>
          </a:p>
          <a:p>
            <a:endParaRPr lang="en-US" sz="1600" baseline="0" dirty="0"/>
          </a:p>
          <a:p>
            <a:r>
              <a:rPr lang="en-US" sz="1600" baseline="0" dirty="0"/>
              <a:t>This was the same temple that Jesus would walk in about 500 years later.</a:t>
            </a:r>
            <a:endParaRPr lang="en-US" sz="1600" dirty="0"/>
          </a:p>
        </p:txBody>
      </p:sp>
      <p:sp>
        <p:nvSpPr>
          <p:cNvPr id="4" name="Slide Number Placeholder 3"/>
          <p:cNvSpPr>
            <a:spLocks noGrp="1"/>
          </p:cNvSpPr>
          <p:nvPr>
            <p:ph type="sldNum" sz="quarter" idx="10"/>
          </p:nvPr>
        </p:nvSpPr>
        <p:spPr/>
        <p:txBody>
          <a:bodyPr/>
          <a:lstStyle/>
          <a:p>
            <a:fld id="{347E24D1-BA45-7043-BCF8-BD8422989279}" type="slidenum">
              <a:rPr lang="en-US" smtClean="0"/>
              <a:t>22</a:t>
            </a:fld>
            <a:endParaRPr lang="en-US"/>
          </a:p>
        </p:txBody>
      </p:sp>
    </p:spTree>
    <p:extLst>
      <p:ext uri="{BB962C8B-B14F-4D97-AF65-F5344CB8AC3E}">
        <p14:creationId xmlns:p14="http://schemas.microsoft.com/office/powerpoint/2010/main" val="2880003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What about the temple mount today?</a:t>
            </a:r>
          </a:p>
          <a:p>
            <a:endParaRPr lang="en-US" sz="1400" dirty="0"/>
          </a:p>
          <a:p>
            <a:r>
              <a:rPr lang="en-US" sz="1400" dirty="0"/>
              <a:t>This is the epicenter of spiritual warfare in the world.</a:t>
            </a:r>
          </a:p>
          <a:p>
            <a:endParaRPr lang="en-US" sz="1400" dirty="0"/>
          </a:p>
          <a:p>
            <a:r>
              <a:rPr lang="en-US" sz="1400" dirty="0"/>
              <a:t>Explain the history</a:t>
            </a:r>
            <a:r>
              <a:rPr lang="en-US" sz="1400" baseline="0" dirty="0"/>
              <a:t> of the Temple Mount:</a:t>
            </a:r>
            <a:endParaRPr lang="en-US" sz="1400" dirty="0"/>
          </a:p>
          <a:p>
            <a:endParaRPr lang="en-US" sz="1400" dirty="0"/>
          </a:p>
          <a:p>
            <a:pPr marL="171450" indent="-171450">
              <a:buFont typeface="Arial"/>
              <a:buChar char="•"/>
            </a:pPr>
            <a:r>
              <a:rPr lang="en-US" sz="1400" dirty="0"/>
              <a:t>Destroyed in 72 AD (Roman soldiers split the stones</a:t>
            </a:r>
            <a:r>
              <a:rPr lang="en-US" sz="1400" baseline="0" dirty="0"/>
              <a:t> looking for gold that had melted in the cracks.)</a:t>
            </a:r>
            <a:endParaRPr lang="en-US" sz="1400" dirty="0"/>
          </a:p>
          <a:p>
            <a:pPr marL="171450" indent="-171450">
              <a:buFont typeface="Arial"/>
              <a:buChar char="•"/>
            </a:pPr>
            <a:endParaRPr lang="en-US" sz="1400" dirty="0"/>
          </a:p>
          <a:p>
            <a:pPr marL="171450" indent="-171450">
              <a:buFont typeface="Arial"/>
              <a:buChar char="•"/>
            </a:pPr>
            <a:r>
              <a:rPr lang="en-US" sz="1400" dirty="0"/>
              <a:t>Now occupied by</a:t>
            </a:r>
            <a:r>
              <a:rPr lang="en-US" sz="1400" baseline="0" dirty="0"/>
              <a:t> 2 Muslim holy sites: the Al Aqsa Mosque, and Dome of the Rock. (explain)</a:t>
            </a:r>
          </a:p>
          <a:p>
            <a:pPr marL="171450" indent="-171450">
              <a:buFont typeface="Arial"/>
              <a:buChar char="•"/>
            </a:pPr>
            <a:endParaRPr lang="en-US" sz="1400" dirty="0"/>
          </a:p>
          <a:p>
            <a:pPr marL="171450" indent="-171450">
              <a:buFont typeface="Arial"/>
              <a:buChar char="•"/>
            </a:pPr>
            <a:r>
              <a:rPr lang="en-US" sz="1400" dirty="0"/>
              <a:t>Current situation: Under</a:t>
            </a:r>
            <a:r>
              <a:rPr lang="en-US" sz="1400" baseline="0" dirty="0"/>
              <a:t> </a:t>
            </a:r>
            <a:r>
              <a:rPr lang="en-US" sz="1400" dirty="0"/>
              <a:t>Jordanian security,</a:t>
            </a:r>
            <a:r>
              <a:rPr lang="en-US" sz="1400" baseline="0" dirty="0"/>
              <a:t> Jews not allowed to pray.</a:t>
            </a:r>
          </a:p>
          <a:p>
            <a:pPr marL="171450" indent="-171450">
              <a:buFont typeface="Arial"/>
              <a:buChar char="•"/>
            </a:pPr>
            <a:endParaRPr lang="en-US" sz="1400" baseline="0" dirty="0"/>
          </a:p>
          <a:p>
            <a:pPr marL="171450" indent="-171450">
              <a:buFont typeface="Arial"/>
              <a:buChar char="•"/>
            </a:pPr>
            <a:r>
              <a:rPr lang="en-US" sz="1400" baseline="0" dirty="0"/>
              <a:t>The Western or “Wailing” wall. Explain that it is one of the few remaining structures of the second temple and is considered holy by the Jews.</a:t>
            </a:r>
          </a:p>
          <a:p>
            <a:endParaRPr lang="en-US" sz="1400" baseline="0" dirty="0"/>
          </a:p>
          <a:p>
            <a:r>
              <a:rPr lang="en-US" sz="1400" b="1" dirty="0"/>
              <a:t>Keep your eyes on the temple mount, it is key to </a:t>
            </a:r>
            <a:r>
              <a:rPr lang="en-US" sz="1400" b="1" dirty="0" err="1"/>
              <a:t>endtime</a:t>
            </a:r>
            <a:r>
              <a:rPr lang="en-US" sz="1400" b="1" dirty="0"/>
              <a:t> events.</a:t>
            </a:r>
          </a:p>
        </p:txBody>
      </p:sp>
      <p:sp>
        <p:nvSpPr>
          <p:cNvPr id="4" name="Slide Number Placeholder 3"/>
          <p:cNvSpPr>
            <a:spLocks noGrp="1"/>
          </p:cNvSpPr>
          <p:nvPr>
            <p:ph type="sldNum" sz="quarter" idx="10"/>
          </p:nvPr>
        </p:nvSpPr>
        <p:spPr/>
        <p:txBody>
          <a:bodyPr/>
          <a:lstStyle/>
          <a:p>
            <a:fld id="{347E24D1-BA45-7043-BCF8-BD8422989279}" type="slidenum">
              <a:rPr lang="en-US" smtClean="0"/>
              <a:t>23</a:t>
            </a:fld>
            <a:endParaRPr lang="en-US"/>
          </a:p>
        </p:txBody>
      </p:sp>
    </p:spTree>
    <p:extLst>
      <p:ext uri="{BB962C8B-B14F-4D97-AF65-F5344CB8AC3E}">
        <p14:creationId xmlns:p14="http://schemas.microsoft.com/office/powerpoint/2010/main" val="1594974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Israel's struggle to keep the law was a great disappointment to God.</a:t>
            </a:r>
            <a:r>
              <a:rPr lang="en-US" sz="1600" baseline="0" dirty="0">
                <a:solidFill>
                  <a:srgbClr val="000000"/>
                </a:solidFill>
              </a:rPr>
              <a:t> </a:t>
            </a:r>
            <a:r>
              <a:rPr lang="en-US" sz="1600" dirty="0">
                <a:solidFill>
                  <a:srgbClr val="000000"/>
                </a:solidFill>
              </a:rPr>
              <a:t>Fortunately…</a:t>
            </a:r>
          </a:p>
          <a:p>
            <a:endParaRPr lang="en-US" sz="1600" b="1" dirty="0">
              <a:solidFill>
                <a:srgbClr val="000000"/>
              </a:solidFill>
            </a:endParaRPr>
          </a:p>
          <a:p>
            <a:r>
              <a:rPr lang="en-US" sz="1600" b="1" dirty="0">
                <a:solidFill>
                  <a:srgbClr val="000000"/>
                </a:solidFill>
              </a:rPr>
              <a:t>The Law was not intended to be a permanent solution to the sin problem.</a:t>
            </a:r>
          </a:p>
          <a:p>
            <a:endParaRPr lang="en-US" sz="1600" dirty="0">
              <a:solidFill>
                <a:srgbClr val="000000"/>
              </a:solidFill>
            </a:endParaRPr>
          </a:p>
          <a:p>
            <a:r>
              <a:rPr lang="en-US" sz="1600" dirty="0">
                <a:solidFill>
                  <a:srgbClr val="000000"/>
                </a:solidFill>
              </a:rPr>
              <a:t>Explain the limitations of the Law:</a:t>
            </a:r>
          </a:p>
          <a:p>
            <a:endParaRPr lang="en-US" sz="1600" dirty="0">
              <a:solidFill>
                <a:srgbClr val="000000"/>
              </a:solidFill>
            </a:endParaRPr>
          </a:p>
          <a:p>
            <a:pPr marL="171450" indent="-171450">
              <a:buFont typeface="Arial"/>
              <a:buChar char="•"/>
            </a:pPr>
            <a:r>
              <a:rPr lang="en-US" sz="1600" dirty="0">
                <a:solidFill>
                  <a:srgbClr val="000000"/>
                </a:solidFill>
              </a:rPr>
              <a:t>It</a:t>
            </a:r>
            <a:r>
              <a:rPr lang="en-US" sz="1600" baseline="0" dirty="0">
                <a:solidFill>
                  <a:srgbClr val="000000"/>
                </a:solidFill>
              </a:rPr>
              <a:t> was h</a:t>
            </a:r>
            <a:r>
              <a:rPr lang="en-US" sz="1600" dirty="0">
                <a:solidFill>
                  <a:srgbClr val="000000"/>
                </a:solidFill>
              </a:rPr>
              <a:t>ard to keep.</a:t>
            </a:r>
          </a:p>
          <a:p>
            <a:pPr marL="171450" indent="-171450">
              <a:buFont typeface="Arial"/>
              <a:buChar char="•"/>
            </a:pPr>
            <a:r>
              <a:rPr lang="en-US" sz="1600" dirty="0">
                <a:solidFill>
                  <a:srgbClr val="000000"/>
                </a:solidFill>
              </a:rPr>
              <a:t>It</a:t>
            </a:r>
            <a:r>
              <a:rPr lang="en-US" sz="1600" baseline="0" dirty="0">
                <a:solidFill>
                  <a:srgbClr val="000000"/>
                </a:solidFill>
              </a:rPr>
              <a:t> m</a:t>
            </a:r>
            <a:r>
              <a:rPr lang="en-US" sz="1600" dirty="0">
                <a:solidFill>
                  <a:srgbClr val="000000"/>
                </a:solidFill>
              </a:rPr>
              <a:t>ade people want to sin more.</a:t>
            </a:r>
          </a:p>
          <a:p>
            <a:pPr marL="171450" indent="-171450">
              <a:buFont typeface="Arial"/>
              <a:buChar char="•"/>
            </a:pPr>
            <a:r>
              <a:rPr lang="en-US" sz="1600" dirty="0">
                <a:solidFill>
                  <a:srgbClr val="000000"/>
                </a:solidFill>
              </a:rPr>
              <a:t>It addressed the symptoms of</a:t>
            </a:r>
            <a:r>
              <a:rPr lang="en-US" sz="1600" baseline="0" dirty="0">
                <a:solidFill>
                  <a:srgbClr val="000000"/>
                </a:solidFill>
              </a:rPr>
              <a:t> </a:t>
            </a:r>
            <a:r>
              <a:rPr lang="en-US" sz="1600" dirty="0">
                <a:solidFill>
                  <a:srgbClr val="000000"/>
                </a:solidFill>
              </a:rPr>
              <a:t>sin, but not the cause (the heart)</a:t>
            </a:r>
          </a:p>
          <a:p>
            <a:pPr marL="171450" indent="-171450">
              <a:buFont typeface="Arial"/>
              <a:buChar char="•"/>
            </a:pPr>
            <a:r>
              <a:rPr lang="en-US" sz="1600" dirty="0">
                <a:solidFill>
                  <a:srgbClr val="000000"/>
                </a:solidFill>
              </a:rPr>
              <a:t>People who were good at keeping the law thought they were superior to others.</a:t>
            </a:r>
            <a:r>
              <a:rPr lang="en-US" sz="1600" baseline="0" dirty="0">
                <a:solidFill>
                  <a:srgbClr val="000000"/>
                </a:solidFill>
              </a:rPr>
              <a:t> (Pharisees)</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24</a:t>
            </a:fld>
            <a:endParaRPr lang="en-US"/>
          </a:p>
        </p:txBody>
      </p:sp>
    </p:spTree>
    <p:extLst>
      <p:ext uri="{BB962C8B-B14F-4D97-AF65-F5344CB8AC3E}">
        <p14:creationId xmlns:p14="http://schemas.microsoft.com/office/powerpoint/2010/main" val="2162644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rPr>
              <a:t>God’s permanent solution to the sin problem was still on the horizon: Jesus Christ.</a:t>
            </a:r>
          </a:p>
          <a:p>
            <a:endParaRPr lang="en-US" sz="1400" dirty="0">
              <a:solidFill>
                <a:srgbClr val="000000"/>
              </a:solidFill>
            </a:endParaRPr>
          </a:p>
          <a:p>
            <a:r>
              <a:rPr lang="en-US" sz="1400" b="1" dirty="0">
                <a:solidFill>
                  <a:srgbClr val="000000"/>
                </a:solidFill>
              </a:rPr>
              <a:t>The Old Testament prophets predicted the coming of Jesus Christ.</a:t>
            </a:r>
          </a:p>
          <a:p>
            <a:endParaRPr lang="en-US" sz="1400" baseline="0" dirty="0">
              <a:solidFill>
                <a:srgbClr val="000000"/>
              </a:solidFill>
            </a:endParaRPr>
          </a:p>
          <a:p>
            <a:r>
              <a:rPr lang="en-US" sz="1400" baseline="0" dirty="0">
                <a:solidFill>
                  <a:srgbClr val="000000"/>
                </a:solidFill>
              </a:rPr>
              <a:t>Matthew used these scriptures in the NT to prove Jesus was the messiah:</a:t>
            </a:r>
          </a:p>
          <a:p>
            <a:endParaRPr lang="en-US" sz="1400" baseline="0" dirty="0">
              <a:solidFill>
                <a:srgbClr val="000000"/>
              </a:solidFil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400" dirty="0">
                <a:solidFill>
                  <a:srgbClr val="000000"/>
                </a:solidFill>
              </a:rPr>
              <a:t>The virgin birth was prophesied by Isaiah. (Matthew 1:22-23)</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400" dirty="0">
                <a:solidFill>
                  <a:srgbClr val="000000"/>
                </a:solidFill>
              </a:rPr>
              <a:t>Jesus birthplace was prophesied by the prophet Micah. (Matthew 2:5-6)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400" dirty="0">
                <a:solidFill>
                  <a:srgbClr val="000000"/>
                </a:solidFill>
              </a:rPr>
              <a:t>John the Baptist was prophesied by Isaiah. (Matthew 3:3)</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400" dirty="0">
                <a:solidFill>
                  <a:srgbClr val="000000"/>
                </a:solidFill>
              </a:rPr>
              <a:t>Jesus’ home town of Nazareth was also prophesied by Isaiah. (Matthew 4:15-16)</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400" dirty="0">
                <a:solidFill>
                  <a:srgbClr val="000000"/>
                </a:solidFill>
              </a:rPr>
              <a:t>The purpose of Jesus’ ministry was prophesied by Isaiah. (Isaiah 61:1-2 and Luke 4:17-21)</a:t>
            </a:r>
          </a:p>
        </p:txBody>
      </p:sp>
      <p:sp>
        <p:nvSpPr>
          <p:cNvPr id="4" name="Slide Number Placeholder 3"/>
          <p:cNvSpPr>
            <a:spLocks noGrp="1"/>
          </p:cNvSpPr>
          <p:nvPr>
            <p:ph type="sldNum" sz="quarter" idx="10"/>
          </p:nvPr>
        </p:nvSpPr>
        <p:spPr/>
        <p:txBody>
          <a:bodyPr/>
          <a:lstStyle/>
          <a:p>
            <a:fld id="{347E24D1-BA45-7043-BCF8-BD8422989279}" type="slidenum">
              <a:rPr lang="en-US" smtClean="0"/>
              <a:t>25</a:t>
            </a:fld>
            <a:endParaRPr lang="en-US"/>
          </a:p>
        </p:txBody>
      </p:sp>
    </p:spTree>
    <p:extLst>
      <p:ext uri="{BB962C8B-B14F-4D97-AF65-F5344CB8AC3E}">
        <p14:creationId xmlns:p14="http://schemas.microsoft.com/office/powerpoint/2010/main" val="3863347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rgbClr val="000000"/>
                </a:solidFill>
              </a:rPr>
              <a:t>There is a period of 400 years of silence between the Old and New Testament.</a:t>
            </a:r>
          </a:p>
          <a:p>
            <a:endParaRPr lang="en-US" sz="1600" dirty="0">
              <a:solidFill>
                <a:srgbClr val="000000"/>
              </a:solidFill>
            </a:endParaRPr>
          </a:p>
          <a:p>
            <a:r>
              <a:rPr lang="en-US" sz="1600" dirty="0">
                <a:solidFill>
                  <a:srgbClr val="000000"/>
                </a:solidFill>
              </a:rPr>
              <a:t>No scripture</a:t>
            </a:r>
            <a:r>
              <a:rPr lang="en-US" sz="1600" baseline="0" dirty="0">
                <a:solidFill>
                  <a:srgbClr val="000000"/>
                </a:solidFill>
              </a:rPr>
              <a:t> was given.</a:t>
            </a:r>
          </a:p>
          <a:p>
            <a:endParaRPr lang="en-US" sz="1600" baseline="0" dirty="0">
              <a:solidFill>
                <a:srgbClr val="000000"/>
              </a:solidFill>
            </a:endParaRPr>
          </a:p>
          <a:p>
            <a:r>
              <a:rPr lang="en-US" sz="1600" baseline="0" dirty="0">
                <a:solidFill>
                  <a:srgbClr val="000000"/>
                </a:solidFill>
              </a:rPr>
              <a:t>The Persian empire was followed by the rise and fall of the Greek empire. (Alexander the Great)</a:t>
            </a:r>
          </a:p>
          <a:p>
            <a:endParaRPr lang="en-US" sz="1600" dirty="0">
              <a:solidFill>
                <a:srgbClr val="000000"/>
              </a:solidFill>
            </a:endParaRPr>
          </a:p>
          <a:p>
            <a:r>
              <a:rPr lang="en-US" sz="1600" dirty="0">
                <a:solidFill>
                  <a:srgbClr val="000000"/>
                </a:solidFill>
              </a:rPr>
              <a:t>After that, a new nation rose</a:t>
            </a:r>
            <a:r>
              <a:rPr lang="en-US" sz="1600" baseline="0" dirty="0">
                <a:solidFill>
                  <a:srgbClr val="000000"/>
                </a:solidFill>
              </a:rPr>
              <a:t> </a:t>
            </a:r>
            <a:r>
              <a:rPr lang="en-US" sz="1600" dirty="0">
                <a:solidFill>
                  <a:srgbClr val="000000"/>
                </a:solidFill>
              </a:rPr>
              <a:t>to rule the world:</a:t>
            </a:r>
          </a:p>
          <a:p>
            <a:endParaRPr lang="en-US" sz="1600" dirty="0">
              <a:solidFill>
                <a:srgbClr val="000000"/>
              </a:solidFill>
            </a:endParaRPr>
          </a:p>
          <a:p>
            <a:r>
              <a:rPr lang="en-US" sz="1600" dirty="0">
                <a:solidFill>
                  <a:srgbClr val="000000"/>
                </a:solidFill>
              </a:rPr>
              <a:t>The Roman Empire.</a:t>
            </a:r>
          </a:p>
        </p:txBody>
      </p:sp>
      <p:sp>
        <p:nvSpPr>
          <p:cNvPr id="4" name="Slide Number Placeholder 3"/>
          <p:cNvSpPr>
            <a:spLocks noGrp="1"/>
          </p:cNvSpPr>
          <p:nvPr>
            <p:ph type="sldNum" sz="quarter" idx="10"/>
          </p:nvPr>
        </p:nvSpPr>
        <p:spPr/>
        <p:txBody>
          <a:bodyPr/>
          <a:lstStyle/>
          <a:p>
            <a:fld id="{347E24D1-BA45-7043-BCF8-BD8422989279}" type="slidenum">
              <a:rPr lang="en-US" smtClean="0"/>
              <a:t>26</a:t>
            </a:fld>
            <a:endParaRPr lang="en-US"/>
          </a:p>
        </p:txBody>
      </p:sp>
    </p:spTree>
    <p:extLst>
      <p:ext uri="{BB962C8B-B14F-4D97-AF65-F5344CB8AC3E}">
        <p14:creationId xmlns:p14="http://schemas.microsoft.com/office/powerpoint/2010/main" val="3820659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rPr>
              <a:t>This is the scenario</a:t>
            </a:r>
            <a:r>
              <a:rPr lang="en-US" sz="1400" baseline="0" dirty="0">
                <a:solidFill>
                  <a:srgbClr val="000000"/>
                </a:solidFill>
              </a:rPr>
              <a:t> at the time of Jesus’ birth:</a:t>
            </a:r>
          </a:p>
          <a:p>
            <a:endParaRPr lang="en-US" sz="1400" baseline="0" dirty="0">
              <a:solidFill>
                <a:srgbClr val="000000"/>
              </a:solidFill>
            </a:endParaRPr>
          </a:p>
          <a:p>
            <a:pPr marL="171450" indent="-171450">
              <a:buFont typeface="Arial"/>
              <a:buChar char="•"/>
            </a:pPr>
            <a:r>
              <a:rPr lang="en-US" sz="1400" baseline="0" dirty="0">
                <a:solidFill>
                  <a:srgbClr val="000000"/>
                </a:solidFill>
              </a:rPr>
              <a:t>Herod is king over Israel</a:t>
            </a:r>
          </a:p>
          <a:p>
            <a:pPr marL="171450" indent="-171450">
              <a:buFont typeface="Arial"/>
              <a:buChar char="•"/>
            </a:pPr>
            <a:r>
              <a:rPr lang="en-US" sz="1400" baseline="0" dirty="0">
                <a:solidFill>
                  <a:srgbClr val="000000"/>
                </a:solidFill>
              </a:rPr>
              <a:t>Israel is under Roman rule (Pontius Pilate was governor)</a:t>
            </a:r>
          </a:p>
          <a:p>
            <a:pPr marL="171450" indent="-171450">
              <a:buFont typeface="Arial"/>
              <a:buChar char="•"/>
            </a:pPr>
            <a:r>
              <a:rPr lang="en-US" sz="1400" baseline="0" dirty="0">
                <a:solidFill>
                  <a:srgbClr val="000000"/>
                </a:solidFill>
              </a:rPr>
              <a:t>The Romans collected taxes and enforced order and loyalty to the Emperor </a:t>
            </a:r>
          </a:p>
          <a:p>
            <a:endParaRPr lang="en-US" sz="1400" baseline="0" dirty="0">
              <a:solidFill>
                <a:srgbClr val="000000"/>
              </a:solidFill>
            </a:endParaRPr>
          </a:p>
          <a:p>
            <a:r>
              <a:rPr lang="en-US" sz="1400" baseline="0" dirty="0">
                <a:solidFill>
                  <a:srgbClr val="000000"/>
                </a:solidFill>
              </a:rPr>
              <a:t>Israel is anxiously awaiting the messiah to come and free them from Roman rule.</a:t>
            </a:r>
          </a:p>
          <a:p>
            <a:endParaRPr lang="en-US" sz="1400" baseline="0" dirty="0">
              <a:solidFill>
                <a:srgbClr val="000000"/>
              </a:solidFill>
            </a:endParaRPr>
          </a:p>
          <a:p>
            <a:r>
              <a:rPr lang="en-US" sz="1400" baseline="0" dirty="0">
                <a:solidFill>
                  <a:srgbClr val="000000"/>
                </a:solidFill>
              </a:rPr>
              <a:t>Let’s review today’s lesson:</a:t>
            </a:r>
          </a:p>
          <a:p>
            <a:pPr marL="171450" indent="-171450">
              <a:buFont typeface="Arial"/>
              <a:buChar char="•"/>
            </a:pPr>
            <a:endParaRPr lang="en-US" sz="1400" baseline="0" dirty="0">
              <a:solidFill>
                <a:srgbClr val="000000"/>
              </a:solidFill>
            </a:endParaRPr>
          </a:p>
          <a:p>
            <a:pPr marL="171450" indent="-171450">
              <a:buFont typeface="Arial"/>
              <a:buChar char="•"/>
            </a:pPr>
            <a:r>
              <a:rPr lang="en-US" sz="1400" baseline="0" dirty="0">
                <a:solidFill>
                  <a:srgbClr val="000000"/>
                </a:solidFill>
              </a:rPr>
              <a:t>God delivered Israel out of bondage in Egypt through Moses.</a:t>
            </a:r>
          </a:p>
          <a:p>
            <a:pPr marL="171450" indent="-171450">
              <a:buFont typeface="Arial"/>
              <a:buChar char="•"/>
            </a:pPr>
            <a:r>
              <a:rPr lang="en-US" sz="1400" baseline="0" dirty="0">
                <a:solidFill>
                  <a:srgbClr val="000000"/>
                </a:solidFill>
              </a:rPr>
              <a:t>God gave Moses the Law at Mount Sinai.</a:t>
            </a:r>
          </a:p>
          <a:p>
            <a:pPr marL="171450" indent="-171450">
              <a:buFont typeface="Arial"/>
              <a:buChar char="•"/>
            </a:pPr>
            <a:r>
              <a:rPr lang="en-US" sz="1400" baseline="0" dirty="0">
                <a:solidFill>
                  <a:srgbClr val="000000"/>
                </a:solidFill>
              </a:rPr>
              <a:t>Joshua led Israel to conquer the promise land.</a:t>
            </a:r>
          </a:p>
          <a:p>
            <a:pPr marL="171450" indent="-171450">
              <a:buFont typeface="Arial"/>
              <a:buChar char="•"/>
            </a:pPr>
            <a:r>
              <a:rPr lang="en-US" sz="1400" baseline="0" dirty="0">
                <a:solidFill>
                  <a:srgbClr val="000000"/>
                </a:solidFill>
              </a:rPr>
              <a:t>Israel broke the covenant by worshipping idols.</a:t>
            </a:r>
          </a:p>
          <a:p>
            <a:pPr marL="171450" indent="-171450">
              <a:buFont typeface="Arial"/>
              <a:buChar char="•"/>
            </a:pPr>
            <a:r>
              <a:rPr lang="en-US" sz="1400" baseline="0" dirty="0">
                <a:solidFill>
                  <a:srgbClr val="000000"/>
                </a:solidFill>
              </a:rPr>
              <a:t>God faithfully brought them back from captivity.</a:t>
            </a:r>
          </a:p>
        </p:txBody>
      </p:sp>
      <p:sp>
        <p:nvSpPr>
          <p:cNvPr id="4" name="Slide Number Placeholder 3"/>
          <p:cNvSpPr>
            <a:spLocks noGrp="1"/>
          </p:cNvSpPr>
          <p:nvPr>
            <p:ph type="sldNum" sz="quarter" idx="10"/>
          </p:nvPr>
        </p:nvSpPr>
        <p:spPr/>
        <p:txBody>
          <a:bodyPr/>
          <a:lstStyle/>
          <a:p>
            <a:fld id="{347E24D1-BA45-7043-BCF8-BD8422989279}" type="slidenum">
              <a:rPr lang="en-US" smtClean="0"/>
              <a:t>27</a:t>
            </a:fld>
            <a:endParaRPr lang="en-US"/>
          </a:p>
        </p:txBody>
      </p:sp>
    </p:spTree>
    <p:extLst>
      <p:ext uri="{BB962C8B-B14F-4D97-AF65-F5344CB8AC3E}">
        <p14:creationId xmlns:p14="http://schemas.microsoft.com/office/powerpoint/2010/main" val="3289491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Questions or comments?</a:t>
            </a:r>
          </a:p>
          <a:p>
            <a:endParaRPr lang="en-US" sz="1600" dirty="0">
              <a:solidFill>
                <a:srgbClr val="000000"/>
              </a:solidFill>
            </a:endParaRPr>
          </a:p>
          <a:p>
            <a:r>
              <a:rPr lang="en-US" sz="1600" dirty="0">
                <a:solidFill>
                  <a:srgbClr val="000000"/>
                </a:solidFill>
              </a:rPr>
              <a:t>Ask each student to d</a:t>
            </a:r>
            <a:r>
              <a:rPr lang="en-US" sz="1600" baseline="0" dirty="0">
                <a:solidFill>
                  <a:srgbClr val="000000"/>
                </a:solidFill>
              </a:rPr>
              <a:t>o the following before the next lesson:</a:t>
            </a:r>
          </a:p>
          <a:p>
            <a:endParaRPr lang="en-US" sz="1600" baseline="0" dirty="0">
              <a:solidFill>
                <a:srgbClr val="000000"/>
              </a:solidFill>
            </a:endParaRPr>
          </a:p>
          <a:p>
            <a:pPr marL="285750" indent="-285750">
              <a:buFont typeface="Arial" charset="0"/>
              <a:buChar char="•"/>
            </a:pPr>
            <a:r>
              <a:rPr lang="en-US" sz="1600" baseline="0" dirty="0">
                <a:solidFill>
                  <a:srgbClr val="000000"/>
                </a:solidFill>
              </a:rPr>
              <a:t>Read Lesson 2 in the book again.</a:t>
            </a:r>
          </a:p>
          <a:p>
            <a:pPr marL="285750" indent="-285750">
              <a:buFont typeface="Arial" charset="0"/>
              <a:buChar char="•"/>
            </a:pPr>
            <a:endParaRPr lang="en-US" sz="1600" baseline="0" dirty="0">
              <a:solidFill>
                <a:srgbClr val="000000"/>
              </a:solidFill>
            </a:endParaRPr>
          </a:p>
          <a:p>
            <a:pPr marL="285750" indent="-285750">
              <a:buFont typeface="Arial" charset="0"/>
              <a:buChar char="•"/>
            </a:pPr>
            <a:r>
              <a:rPr lang="en-US" sz="1600" baseline="0" dirty="0">
                <a:solidFill>
                  <a:srgbClr val="000000"/>
                </a:solidFill>
              </a:rPr>
              <a:t>Spend 30 minutes alone praying. Ask God to lead you and guide you on your quest to find truth.</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28</a:t>
            </a:fld>
            <a:endParaRPr lang="en-US"/>
          </a:p>
        </p:txBody>
      </p:sp>
    </p:spTree>
    <p:extLst>
      <p:ext uri="{BB962C8B-B14F-4D97-AF65-F5344CB8AC3E}">
        <p14:creationId xmlns:p14="http://schemas.microsoft.com/office/powerpoint/2010/main" val="4116397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Let’s review what we learned last week:</a:t>
            </a:r>
          </a:p>
          <a:p>
            <a:endParaRPr lang="en-US" sz="1600" dirty="0">
              <a:solidFill>
                <a:srgbClr val="000000"/>
              </a:solidFill>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We looked at the four witnesses of God’s existence: nature, testimony, the Bible, and the nation of Israel</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Facts about the Bibles authenticity.</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Sin is the reason that we need a Savior.</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Faith is the first step to please God. (Abraham)</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How Israel ended up in Egypt. (Joseph)</a:t>
            </a:r>
          </a:p>
        </p:txBody>
      </p:sp>
      <p:sp>
        <p:nvSpPr>
          <p:cNvPr id="4" name="Slide Number Placeholder 3"/>
          <p:cNvSpPr>
            <a:spLocks noGrp="1"/>
          </p:cNvSpPr>
          <p:nvPr>
            <p:ph type="sldNum" sz="quarter" idx="10"/>
          </p:nvPr>
        </p:nvSpPr>
        <p:spPr/>
        <p:txBody>
          <a:bodyPr/>
          <a:lstStyle/>
          <a:p>
            <a:fld id="{347E24D1-BA45-7043-BCF8-BD8422989279}" type="slidenum">
              <a:rPr lang="en-US" smtClean="0"/>
              <a:t>3</a:t>
            </a:fld>
            <a:endParaRPr lang="en-US"/>
          </a:p>
        </p:txBody>
      </p:sp>
    </p:spTree>
    <p:extLst>
      <p:ext uri="{BB962C8B-B14F-4D97-AF65-F5344CB8AC3E}">
        <p14:creationId xmlns:p14="http://schemas.microsoft.com/office/powerpoint/2010/main" val="654425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Explain the situation in Egypt:</a:t>
            </a:r>
          </a:p>
          <a:p>
            <a:endParaRPr lang="en-US" sz="1600" dirty="0">
              <a:solidFill>
                <a:srgbClr val="000000"/>
              </a:solidFill>
            </a:endParaRPr>
          </a:p>
          <a:p>
            <a:pPr marL="171450" indent="-171450">
              <a:buFont typeface="Arial"/>
              <a:buChar char="•"/>
            </a:pPr>
            <a:r>
              <a:rPr lang="en-US" sz="1600" dirty="0">
                <a:solidFill>
                  <a:srgbClr val="000000"/>
                </a:solidFill>
              </a:rPr>
              <a:t>215 years later.</a:t>
            </a:r>
          </a:p>
          <a:p>
            <a:pPr marL="171450" indent="-171450">
              <a:buFont typeface="Arial"/>
              <a:buChar char="•"/>
            </a:pPr>
            <a:r>
              <a:rPr lang="en-US" sz="1600" dirty="0">
                <a:solidFill>
                  <a:srgbClr val="000000"/>
                </a:solidFill>
              </a:rPr>
              <a:t>Joseph and brothers are gone.</a:t>
            </a:r>
          </a:p>
          <a:p>
            <a:pPr marL="171450" indent="-171450">
              <a:buFont typeface="Arial"/>
              <a:buChar char="•"/>
            </a:pPr>
            <a:r>
              <a:rPr lang="en-US" sz="1600" dirty="0">
                <a:solidFill>
                  <a:srgbClr val="000000"/>
                </a:solidFill>
              </a:rPr>
              <a:t>Israel grows to 2 million+ people.</a:t>
            </a:r>
          </a:p>
          <a:p>
            <a:pPr marL="171450" indent="-171450">
              <a:buFont typeface="Arial"/>
              <a:buChar char="•"/>
            </a:pPr>
            <a:r>
              <a:rPr lang="en-US" sz="1600" dirty="0">
                <a:solidFill>
                  <a:srgbClr val="000000"/>
                </a:solidFill>
              </a:rPr>
              <a:t>Slaves</a:t>
            </a:r>
            <a:r>
              <a:rPr lang="en-US" sz="1600" baseline="0" dirty="0">
                <a:solidFill>
                  <a:srgbClr val="000000"/>
                </a:solidFill>
              </a:rPr>
              <a:t> to the Egyptians.</a:t>
            </a:r>
            <a:endParaRPr lang="en-US" sz="1600" dirty="0">
              <a:solidFill>
                <a:srgbClr val="000000"/>
              </a:solidFill>
            </a:endParaRPr>
          </a:p>
          <a:p>
            <a:endParaRPr lang="en-US" sz="1600" dirty="0">
              <a:solidFill>
                <a:srgbClr val="000000"/>
              </a:solidFill>
            </a:endParaRPr>
          </a:p>
          <a:p>
            <a:r>
              <a:rPr lang="en-US" sz="1600" dirty="0">
                <a:solidFill>
                  <a:srgbClr val="000000"/>
                </a:solidFill>
              </a:rPr>
              <a:t>God sent Moses to lead them back to the Promised Land.</a:t>
            </a:r>
          </a:p>
          <a:p>
            <a:pPr marL="742950" lvl="1" indent="-285750">
              <a:buFont typeface="Arial" panose="020B0604020202020204" pitchFamily="34" charset="0"/>
              <a:buChar char="•"/>
            </a:pPr>
            <a:r>
              <a:rPr lang="en-US" sz="1600" dirty="0">
                <a:solidFill>
                  <a:srgbClr val="000000"/>
                </a:solidFill>
              </a:rPr>
              <a:t>Moses was the great-grandson of Levi, Joseph’s brother.</a:t>
            </a:r>
          </a:p>
          <a:p>
            <a:endParaRPr lang="en-US" sz="1600" b="1" dirty="0">
              <a:solidFill>
                <a:srgbClr val="000000"/>
              </a:solidFill>
            </a:endParaRPr>
          </a:p>
          <a:p>
            <a:r>
              <a:rPr lang="en-US" sz="1600" b="1" dirty="0">
                <a:solidFill>
                  <a:srgbClr val="000000"/>
                </a:solidFill>
              </a:rPr>
              <a:t>The journey of Israel from Egypt to the Promised Land is a pattern for our salvation.</a:t>
            </a:r>
          </a:p>
        </p:txBody>
      </p:sp>
      <p:sp>
        <p:nvSpPr>
          <p:cNvPr id="4" name="Slide Number Placeholder 3"/>
          <p:cNvSpPr>
            <a:spLocks noGrp="1"/>
          </p:cNvSpPr>
          <p:nvPr>
            <p:ph type="sldNum" sz="quarter" idx="10"/>
          </p:nvPr>
        </p:nvSpPr>
        <p:spPr/>
        <p:txBody>
          <a:bodyPr/>
          <a:lstStyle/>
          <a:p>
            <a:fld id="{347E24D1-BA45-7043-BCF8-BD8422989279}" type="slidenum">
              <a:rPr lang="en-US" smtClean="0"/>
              <a:t>4</a:t>
            </a:fld>
            <a:endParaRPr lang="en-US"/>
          </a:p>
        </p:txBody>
      </p:sp>
    </p:spTree>
    <p:extLst>
      <p:ext uri="{BB962C8B-B14F-4D97-AF65-F5344CB8AC3E}">
        <p14:creationId xmlns:p14="http://schemas.microsoft.com/office/powerpoint/2010/main" val="74349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rPr>
              <a:t>Explain the story of Moses.</a:t>
            </a:r>
          </a:p>
          <a:p>
            <a:endParaRPr lang="en-US" sz="1400" dirty="0">
              <a:solidFill>
                <a:srgbClr val="000000"/>
              </a:solidFill>
            </a:endParaRPr>
          </a:p>
          <a:p>
            <a:pPr marL="171450" indent="-171450">
              <a:buFont typeface="Arial"/>
              <a:buChar char="•"/>
            </a:pPr>
            <a:r>
              <a:rPr lang="en-US" sz="1400" dirty="0">
                <a:solidFill>
                  <a:srgbClr val="000000"/>
                </a:solidFill>
              </a:rPr>
              <a:t>Ten plagues.</a:t>
            </a:r>
          </a:p>
          <a:p>
            <a:pPr marL="171450" indent="-171450">
              <a:buFont typeface="Arial"/>
              <a:buChar char="•"/>
            </a:pPr>
            <a:r>
              <a:rPr lang="en-US" sz="1400" dirty="0">
                <a:solidFill>
                  <a:srgbClr val="000000"/>
                </a:solidFill>
              </a:rPr>
              <a:t>Death of firstborn.</a:t>
            </a:r>
          </a:p>
          <a:p>
            <a:pPr marL="171450" indent="-171450">
              <a:buFont typeface="Arial"/>
              <a:buChar char="•"/>
            </a:pPr>
            <a:r>
              <a:rPr lang="en-US" sz="1400" dirty="0">
                <a:solidFill>
                  <a:srgbClr val="000000"/>
                </a:solidFill>
              </a:rPr>
              <a:t>Explain the Passover as a type of Christ.</a:t>
            </a:r>
          </a:p>
          <a:p>
            <a:pPr marL="171450" indent="-171450">
              <a:buFont typeface="Arial"/>
              <a:buChar char="•"/>
            </a:pPr>
            <a:r>
              <a:rPr lang="en-US" sz="1400" dirty="0">
                <a:solidFill>
                  <a:srgbClr val="000000"/>
                </a:solidFill>
              </a:rPr>
              <a:t>The blood of the lamb applied to </a:t>
            </a:r>
            <a:r>
              <a:rPr lang="en-US" sz="1400" baseline="0" dirty="0">
                <a:solidFill>
                  <a:srgbClr val="000000"/>
                </a:solidFill>
              </a:rPr>
              <a:t>the doorpost protected them.</a:t>
            </a:r>
            <a:endParaRPr lang="en-US" sz="1400" dirty="0">
              <a:solidFill>
                <a:srgbClr val="000000"/>
              </a:solidFill>
            </a:endParaRPr>
          </a:p>
          <a:p>
            <a:pPr marL="171450" indent="-171450">
              <a:buFont typeface="Arial"/>
              <a:buChar char="•"/>
            </a:pPr>
            <a:r>
              <a:rPr lang="en-US" sz="1400" b="1" dirty="0">
                <a:solidFill>
                  <a:srgbClr val="000000"/>
                </a:solidFill>
              </a:rPr>
              <a:t>READ: </a:t>
            </a:r>
            <a:r>
              <a:rPr lang="en-US" sz="1400" dirty="0">
                <a:solidFill>
                  <a:srgbClr val="000000"/>
                </a:solidFill>
              </a:rPr>
              <a:t>1 Corinthians 5:7 (pg. 23)</a:t>
            </a:r>
          </a:p>
          <a:p>
            <a:endParaRPr lang="en-US" sz="1400" dirty="0">
              <a:solidFill>
                <a:srgbClr val="000000"/>
              </a:solidFill>
            </a:endParaRPr>
          </a:p>
          <a:p>
            <a:r>
              <a:rPr lang="en-US" sz="1400" dirty="0">
                <a:solidFill>
                  <a:srgbClr val="000000"/>
                </a:solidFill>
              </a:rPr>
              <a:t>Israel left Egypt the night of Passover.</a:t>
            </a:r>
          </a:p>
          <a:p>
            <a:endParaRPr lang="en-US" sz="1400" dirty="0">
              <a:solidFill>
                <a:srgbClr val="000000"/>
              </a:solidFill>
            </a:endParaRPr>
          </a:p>
          <a:p>
            <a:r>
              <a:rPr lang="en-US" sz="1400" dirty="0">
                <a:solidFill>
                  <a:srgbClr val="000000"/>
                </a:solidFill>
              </a:rPr>
              <a:t>Egypt represents</a:t>
            </a:r>
            <a:r>
              <a:rPr lang="en-US" sz="1400" baseline="0" dirty="0">
                <a:solidFill>
                  <a:srgbClr val="000000"/>
                </a:solidFill>
              </a:rPr>
              <a:t> SIN and the worldly system.</a:t>
            </a:r>
            <a:endParaRPr lang="en-US" sz="1400" dirty="0">
              <a:solidFill>
                <a:srgbClr val="000000"/>
              </a:solidFill>
            </a:endParaRPr>
          </a:p>
          <a:p>
            <a:endParaRPr lang="en-US" sz="1400" dirty="0">
              <a:solidFill>
                <a:srgbClr val="000000"/>
              </a:solidFill>
            </a:endParaRPr>
          </a:p>
          <a:p>
            <a:r>
              <a:rPr lang="en-US" sz="1400" b="1" dirty="0">
                <a:solidFill>
                  <a:srgbClr val="000000"/>
                </a:solidFill>
              </a:rPr>
              <a:t>Leaving Egypt is a picture of repentance which means to change your thinking.</a:t>
            </a:r>
          </a:p>
          <a:p>
            <a:endParaRPr lang="en-US" sz="1400" dirty="0">
              <a:solidFill>
                <a:srgbClr val="000000"/>
              </a:solidFill>
            </a:endParaRPr>
          </a:p>
          <a:p>
            <a:r>
              <a:rPr lang="en-US" sz="1400" dirty="0">
                <a:solidFill>
                  <a:srgbClr val="000000"/>
                </a:solidFill>
              </a:rPr>
              <a:t>Explain how God</a:t>
            </a:r>
            <a:r>
              <a:rPr lang="en-US" sz="1400" baseline="0" dirty="0">
                <a:solidFill>
                  <a:srgbClr val="000000"/>
                </a:solidFill>
              </a:rPr>
              <a:t> is calling us to come out of this sinful world, and follow Him.</a:t>
            </a:r>
            <a:endParaRPr lang="en-US" sz="14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5</a:t>
            </a:fld>
            <a:endParaRPr lang="en-US"/>
          </a:p>
        </p:txBody>
      </p:sp>
    </p:spTree>
    <p:extLst>
      <p:ext uri="{BB962C8B-B14F-4D97-AF65-F5344CB8AC3E}">
        <p14:creationId xmlns:p14="http://schemas.microsoft.com/office/powerpoint/2010/main" val="3441586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Explain what happened when they left:</a:t>
            </a:r>
          </a:p>
          <a:p>
            <a:endParaRPr lang="en-US" sz="1600" dirty="0"/>
          </a:p>
          <a:p>
            <a:pPr marL="171450" indent="-171450">
              <a:buFont typeface="Arial"/>
              <a:buChar char="•"/>
            </a:pPr>
            <a:r>
              <a:rPr lang="en-US" sz="1600" dirty="0"/>
              <a:t>Trapped</a:t>
            </a:r>
            <a:r>
              <a:rPr lang="en-US" sz="1600" baseline="0" dirty="0"/>
              <a:t> in by the desert and the Red Sea.</a:t>
            </a:r>
          </a:p>
          <a:p>
            <a:pPr marL="171450" indent="-171450">
              <a:buFont typeface="Arial"/>
              <a:buChar char="•"/>
            </a:pPr>
            <a:r>
              <a:rPr lang="en-US" sz="1600" baseline="0" dirty="0"/>
              <a:t>Egyptian army pursues.</a:t>
            </a:r>
          </a:p>
          <a:p>
            <a:pPr marL="171450" indent="-171450">
              <a:buFont typeface="Arial"/>
              <a:buChar char="•"/>
            </a:pPr>
            <a:r>
              <a:rPr lang="en-US" sz="1600" baseline="0" dirty="0"/>
              <a:t>God parts the waters.</a:t>
            </a:r>
          </a:p>
          <a:p>
            <a:pPr marL="171450" indent="-171450">
              <a:buFont typeface="Arial"/>
              <a:buChar char="•"/>
            </a:pPr>
            <a:r>
              <a:rPr lang="en-US" sz="1600" baseline="0" dirty="0"/>
              <a:t>Egyptian army drowned.</a:t>
            </a:r>
          </a:p>
          <a:p>
            <a:endParaRPr lang="en-US" sz="1600" baseline="0" dirty="0"/>
          </a:p>
          <a:p>
            <a:r>
              <a:rPr lang="en-US" sz="1600" b="1" dirty="0"/>
              <a:t>The Red Sea crossing is a picture of baptism.</a:t>
            </a:r>
          </a:p>
          <a:p>
            <a:endParaRPr lang="en-US" sz="1600" dirty="0"/>
          </a:p>
          <a:p>
            <a:pPr marL="171450" indent="-171450">
              <a:buFont typeface="Arial"/>
              <a:buChar char="•"/>
            </a:pPr>
            <a:r>
              <a:rPr lang="en-US" sz="1600" dirty="0"/>
              <a:t>Our sins are washed away.</a:t>
            </a:r>
          </a:p>
          <a:p>
            <a:pPr marL="171450" indent="-171450">
              <a:buFont typeface="Arial"/>
              <a:buChar char="•"/>
            </a:pPr>
            <a:r>
              <a:rPr lang="en-US" sz="1600" dirty="0"/>
              <a:t>We are now</a:t>
            </a:r>
            <a:r>
              <a:rPr lang="en-US" sz="1600" baseline="0" dirty="0"/>
              <a:t> FREE from the bondage and slavery of sin.</a:t>
            </a:r>
            <a:endParaRPr lang="en-US" sz="1600" dirty="0"/>
          </a:p>
          <a:p>
            <a:endParaRPr lang="en-US" dirty="0"/>
          </a:p>
        </p:txBody>
      </p:sp>
      <p:sp>
        <p:nvSpPr>
          <p:cNvPr id="4" name="Slide Number Placeholder 3"/>
          <p:cNvSpPr>
            <a:spLocks noGrp="1"/>
          </p:cNvSpPr>
          <p:nvPr>
            <p:ph type="sldNum" sz="quarter" idx="10"/>
          </p:nvPr>
        </p:nvSpPr>
        <p:spPr/>
        <p:txBody>
          <a:bodyPr/>
          <a:lstStyle/>
          <a:p>
            <a:fld id="{347E24D1-BA45-7043-BCF8-BD8422989279}" type="slidenum">
              <a:rPr lang="en-US" smtClean="0"/>
              <a:t>6</a:t>
            </a:fld>
            <a:endParaRPr lang="en-US"/>
          </a:p>
        </p:txBody>
      </p:sp>
    </p:spTree>
    <p:extLst>
      <p:ext uri="{BB962C8B-B14F-4D97-AF65-F5344CB8AC3E}">
        <p14:creationId xmlns:p14="http://schemas.microsoft.com/office/powerpoint/2010/main" val="370488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Explain what happened after the crossing:</a:t>
            </a:r>
          </a:p>
          <a:p>
            <a:endParaRPr lang="en-US" sz="1600" dirty="0">
              <a:solidFill>
                <a:srgbClr val="000000"/>
              </a:solidFill>
            </a:endParaRPr>
          </a:p>
          <a:p>
            <a:pPr marL="171450" indent="-171450">
              <a:buFont typeface="Arial"/>
              <a:buChar char="•"/>
            </a:pPr>
            <a:r>
              <a:rPr lang="en-US" sz="1600" baseline="0" dirty="0">
                <a:solidFill>
                  <a:srgbClr val="000000"/>
                </a:solidFill>
              </a:rPr>
              <a:t>They were free, but not in the Promised Land yet.</a:t>
            </a:r>
          </a:p>
          <a:p>
            <a:pPr marL="171450" indent="-171450">
              <a:buFont typeface="Arial"/>
              <a:buChar char="•"/>
            </a:pPr>
            <a:r>
              <a:rPr lang="en-US" sz="1600" baseline="0" dirty="0">
                <a:solidFill>
                  <a:srgbClr val="000000"/>
                </a:solidFill>
              </a:rPr>
              <a:t>Their faith was tested. (story of the spies)</a:t>
            </a:r>
          </a:p>
          <a:p>
            <a:pPr marL="171450" indent="-171450">
              <a:buFont typeface="Arial"/>
              <a:buChar char="•"/>
            </a:pPr>
            <a:r>
              <a:rPr lang="en-US" sz="1600" baseline="0" dirty="0">
                <a:solidFill>
                  <a:srgbClr val="000000"/>
                </a:solidFill>
              </a:rPr>
              <a:t>They failed the “faith” test.</a:t>
            </a:r>
          </a:p>
          <a:p>
            <a:pPr marL="171450" indent="-171450">
              <a:buFont typeface="Arial"/>
              <a:buChar char="•"/>
            </a:pPr>
            <a:r>
              <a:rPr lang="en-US" sz="1600" baseline="0" dirty="0">
                <a:solidFill>
                  <a:srgbClr val="000000"/>
                </a:solidFill>
              </a:rPr>
              <a:t>Wandered In wilderness for 40 more years.</a:t>
            </a:r>
          </a:p>
          <a:p>
            <a:pPr marL="171450" indent="-171450">
              <a:buFont typeface="Arial"/>
              <a:buChar char="•"/>
            </a:pPr>
            <a:r>
              <a:rPr lang="en-US" sz="1600" baseline="0" dirty="0">
                <a:solidFill>
                  <a:srgbClr val="000000"/>
                </a:solidFill>
              </a:rPr>
              <a:t>All adult men died. (Except Caleb and Joshua)</a:t>
            </a:r>
          </a:p>
          <a:p>
            <a:endParaRPr lang="en-US" sz="1600" baseline="0" dirty="0">
              <a:solidFill>
                <a:srgbClr val="000000"/>
              </a:solidFill>
            </a:endParaRPr>
          </a:p>
          <a:p>
            <a:r>
              <a:rPr lang="en-US" sz="1600" b="1" baseline="0" dirty="0">
                <a:solidFill>
                  <a:srgbClr val="000000"/>
                </a:solidFill>
              </a:rPr>
              <a:t>The wilderness journey is a picture of our life on Earth as Christians.</a:t>
            </a:r>
          </a:p>
          <a:p>
            <a:endParaRPr lang="en-US" sz="1600" baseline="0" dirty="0">
              <a:solidFill>
                <a:srgbClr val="000000"/>
              </a:solidFill>
            </a:endParaRPr>
          </a:p>
          <a:p>
            <a:pPr marL="171450" indent="-171450">
              <a:buFont typeface="Arial"/>
              <a:buChar char="•"/>
            </a:pPr>
            <a:r>
              <a:rPr lang="en-US" sz="1600" baseline="0" dirty="0">
                <a:solidFill>
                  <a:srgbClr val="000000"/>
                </a:solidFill>
              </a:rPr>
              <a:t>Life is difficult in the wilderness.</a:t>
            </a:r>
          </a:p>
          <a:p>
            <a:pPr marL="171450" indent="-171450">
              <a:buFont typeface="Arial"/>
              <a:buChar char="•"/>
            </a:pPr>
            <a:r>
              <a:rPr lang="en-US" sz="1600" baseline="0" dirty="0">
                <a:solidFill>
                  <a:srgbClr val="000000"/>
                </a:solidFill>
              </a:rPr>
              <a:t>Our faith is tested by trials and suffering.</a:t>
            </a:r>
          </a:p>
          <a:p>
            <a:pPr marL="171450" indent="-171450">
              <a:buFont typeface="Arial"/>
              <a:buChar char="•"/>
            </a:pPr>
            <a:r>
              <a:rPr lang="en-US" sz="1600" baseline="0" dirty="0">
                <a:solidFill>
                  <a:srgbClr val="000000"/>
                </a:solidFill>
              </a:rPr>
              <a:t>We must learn to put our trust in God.</a:t>
            </a:r>
          </a:p>
        </p:txBody>
      </p:sp>
      <p:sp>
        <p:nvSpPr>
          <p:cNvPr id="4" name="Slide Number Placeholder 3"/>
          <p:cNvSpPr>
            <a:spLocks noGrp="1"/>
          </p:cNvSpPr>
          <p:nvPr>
            <p:ph type="sldNum" sz="quarter" idx="10"/>
          </p:nvPr>
        </p:nvSpPr>
        <p:spPr/>
        <p:txBody>
          <a:bodyPr/>
          <a:lstStyle/>
          <a:p>
            <a:fld id="{347E24D1-BA45-7043-BCF8-BD8422989279}" type="slidenum">
              <a:rPr lang="en-US" smtClean="0"/>
              <a:t>7</a:t>
            </a:fld>
            <a:endParaRPr lang="en-US"/>
          </a:p>
        </p:txBody>
      </p:sp>
    </p:spTree>
    <p:extLst>
      <p:ext uri="{BB962C8B-B14F-4D97-AF65-F5344CB8AC3E}">
        <p14:creationId xmlns:p14="http://schemas.microsoft.com/office/powerpoint/2010/main" val="98967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Explain these two maps and how they relate.</a:t>
            </a:r>
          </a:p>
          <a:p>
            <a:endParaRPr lang="en-US" sz="1600" dirty="0">
              <a:solidFill>
                <a:srgbClr val="000000"/>
              </a:solidFill>
            </a:endParaRPr>
          </a:p>
          <a:p>
            <a:r>
              <a:rPr lang="en-US" sz="1600" dirty="0">
                <a:solidFill>
                  <a:srgbClr val="000000"/>
                </a:solidFill>
              </a:rPr>
              <a:t>For us, the Promised Land is Heaven.</a:t>
            </a:r>
          </a:p>
          <a:p>
            <a:endParaRPr lang="en-US" sz="1600" dirty="0">
              <a:solidFill>
                <a:srgbClr val="000000"/>
              </a:solidFill>
            </a:endParaRPr>
          </a:p>
          <a:p>
            <a:r>
              <a:rPr lang="en-US" sz="1600" dirty="0">
                <a:solidFill>
                  <a:srgbClr val="000000"/>
                </a:solidFill>
              </a:rPr>
              <a:t>In many ways, we can enter into</a:t>
            </a:r>
            <a:r>
              <a:rPr lang="en-US" sz="1600" baseline="0" dirty="0">
                <a:solidFill>
                  <a:srgbClr val="000000"/>
                </a:solidFill>
              </a:rPr>
              <a:t> the Promise Land in this life when we learn God’s Word and obey it. (Kingdom principles)</a:t>
            </a:r>
          </a:p>
          <a:p>
            <a:endParaRPr lang="en-US" sz="1600" baseline="0" dirty="0">
              <a:solidFill>
                <a:srgbClr val="000000"/>
              </a:solidFill>
            </a:endParaRPr>
          </a:p>
          <a:p>
            <a:r>
              <a:rPr lang="en-US" sz="1600" baseline="0" dirty="0">
                <a:solidFill>
                  <a:srgbClr val="000000"/>
                </a:solidFill>
              </a:rPr>
              <a:t>God is the King in the Promised Land of Heaven.</a:t>
            </a:r>
          </a:p>
          <a:p>
            <a:endParaRPr lang="en-US" sz="1600" baseline="0" dirty="0">
              <a:solidFill>
                <a:srgbClr val="000000"/>
              </a:solidFill>
            </a:endParaRPr>
          </a:p>
          <a:p>
            <a:r>
              <a:rPr lang="en-US" sz="1600" baseline="0" dirty="0">
                <a:solidFill>
                  <a:srgbClr val="000000"/>
                </a:solidFill>
              </a:rPr>
              <a:t>God’s Kingdom comes when we do His will here on Earth.</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8</a:t>
            </a:fld>
            <a:endParaRPr lang="en-US"/>
          </a:p>
        </p:txBody>
      </p:sp>
    </p:spTree>
    <p:extLst>
      <p:ext uri="{BB962C8B-B14F-4D97-AF65-F5344CB8AC3E}">
        <p14:creationId xmlns:p14="http://schemas.microsoft.com/office/powerpoint/2010/main" val="112773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rPr>
              <a:t>An important thing happened in the wilderness:</a:t>
            </a:r>
          </a:p>
          <a:p>
            <a:pPr marL="171450" indent="-171450">
              <a:buFont typeface="Arial"/>
              <a:buChar char="•"/>
            </a:pPr>
            <a:endParaRPr lang="en-US" sz="1600" dirty="0">
              <a:solidFill>
                <a:srgbClr val="000000"/>
              </a:solidFill>
            </a:endParaRPr>
          </a:p>
          <a:p>
            <a:pPr marL="171450" indent="-171450">
              <a:buFont typeface="Arial"/>
              <a:buChar char="•"/>
            </a:pPr>
            <a:r>
              <a:rPr lang="en-US" sz="1600" dirty="0">
                <a:solidFill>
                  <a:srgbClr val="000000"/>
                </a:solidFill>
              </a:rPr>
              <a:t>Moses</a:t>
            </a:r>
            <a:r>
              <a:rPr lang="en-US" sz="1600" baseline="0" dirty="0">
                <a:solidFill>
                  <a:srgbClr val="000000"/>
                </a:solidFill>
              </a:rPr>
              <a:t> was given i</a:t>
            </a:r>
            <a:r>
              <a:rPr lang="en-US" sz="1600" dirty="0">
                <a:solidFill>
                  <a:srgbClr val="000000"/>
                </a:solidFill>
              </a:rPr>
              <a:t>nstructions at Mount Sinai.</a:t>
            </a:r>
          </a:p>
          <a:p>
            <a:pPr marL="171450" indent="-171450">
              <a:buFont typeface="Arial"/>
              <a:buChar char="•"/>
            </a:pPr>
            <a:r>
              <a:rPr lang="en-US" sz="1600" dirty="0">
                <a:solidFill>
                  <a:srgbClr val="000000"/>
                </a:solidFill>
              </a:rPr>
              <a:t>The Law,</a:t>
            </a:r>
            <a:r>
              <a:rPr lang="en-US" sz="1600" baseline="0" dirty="0">
                <a:solidFill>
                  <a:srgbClr val="000000"/>
                </a:solidFill>
              </a:rPr>
              <a:t> the first five books of the Bible. (Jews call it the Torah)</a:t>
            </a:r>
          </a:p>
          <a:p>
            <a:pPr marL="171450" indent="-171450">
              <a:buFont typeface="Arial"/>
              <a:buChar char="•"/>
            </a:pPr>
            <a:r>
              <a:rPr lang="en-US" sz="1600" baseline="0" dirty="0">
                <a:solidFill>
                  <a:srgbClr val="000000"/>
                </a:solidFill>
              </a:rPr>
              <a:t>Contained the tabernacle plan, offerings, festivals, laws, punishment, etc.</a:t>
            </a:r>
          </a:p>
          <a:p>
            <a:endParaRPr lang="en-US" sz="1600" baseline="0" dirty="0">
              <a:solidFill>
                <a:srgbClr val="000000"/>
              </a:solidFill>
            </a:endParaRPr>
          </a:p>
          <a:p>
            <a:r>
              <a:rPr lang="en-US" sz="1600" b="1" dirty="0">
                <a:solidFill>
                  <a:srgbClr val="000000"/>
                </a:solidFill>
              </a:rPr>
              <a:t>The Law was God’s expanded covenant with the nation of Israel.</a:t>
            </a:r>
          </a:p>
          <a:p>
            <a:endParaRPr lang="en-US" sz="1600" dirty="0">
              <a:solidFill>
                <a:srgbClr val="000000"/>
              </a:solidFill>
            </a:endParaRPr>
          </a:p>
          <a:p>
            <a:r>
              <a:rPr lang="en-US" sz="1600" dirty="0">
                <a:solidFill>
                  <a:srgbClr val="000000"/>
                </a:solidFill>
              </a:rPr>
              <a:t>The righteous nation of Israel would be an example to the nations of the world.</a:t>
            </a:r>
          </a:p>
          <a:p>
            <a:endParaRPr lang="en-US" sz="1600" dirty="0">
              <a:solidFill>
                <a:srgbClr val="000000"/>
              </a:solidFill>
            </a:endParaRPr>
          </a:p>
          <a:p>
            <a:pPr marL="171450" indent="-171450">
              <a:buFont typeface="Arial"/>
              <a:buChar char="•"/>
            </a:pPr>
            <a:r>
              <a:rPr lang="en-US" sz="1600" dirty="0">
                <a:solidFill>
                  <a:srgbClr val="000000"/>
                </a:solidFill>
              </a:rPr>
              <a:t>Idol</a:t>
            </a:r>
            <a:r>
              <a:rPr lang="en-US" sz="1600" baseline="0" dirty="0">
                <a:solidFill>
                  <a:srgbClr val="000000"/>
                </a:solidFill>
              </a:rPr>
              <a:t> worship was sinful and widespread in other nations.</a:t>
            </a: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347E24D1-BA45-7043-BCF8-BD8422989279}" type="slidenum">
              <a:rPr lang="en-US" smtClean="0"/>
              <a:t>9</a:t>
            </a:fld>
            <a:endParaRPr lang="en-US"/>
          </a:p>
        </p:txBody>
      </p:sp>
    </p:spTree>
    <p:extLst>
      <p:ext uri="{BB962C8B-B14F-4D97-AF65-F5344CB8AC3E}">
        <p14:creationId xmlns:p14="http://schemas.microsoft.com/office/powerpoint/2010/main" val="2013436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68573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228574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890475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04145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0ABA0E-772D-8347-9181-B0855938257E}"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87162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732992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0ABA0E-772D-8347-9181-B0855938257E}" type="datetimeFigureOut">
              <a:rPr lang="en-US" smtClean="0"/>
              <a:t>4/24/20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159226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0ABA0E-772D-8347-9181-B0855938257E}" type="datetimeFigureOut">
              <a:rPr lang="en-US" smtClean="0"/>
              <a:t>4/24/20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250263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ABA0E-772D-8347-9181-B0855938257E}" type="datetimeFigureOut">
              <a:rPr lang="en-US" smtClean="0"/>
              <a:t>4/24/20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15381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44226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ABA0E-772D-8347-9181-B0855938257E}"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8C9F6-1ABB-3C46-B459-3FC5E0FB5DF1}" type="slidenum">
              <a:rPr lang="en-US" smtClean="0"/>
              <a:t>‹#›</a:t>
            </a:fld>
            <a:endParaRPr lang="en-US"/>
          </a:p>
        </p:txBody>
      </p:sp>
    </p:spTree>
    <p:extLst>
      <p:ext uri="{BB962C8B-B14F-4D97-AF65-F5344CB8AC3E}">
        <p14:creationId xmlns:p14="http://schemas.microsoft.com/office/powerpoint/2010/main" val="35028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0ABA0E-772D-8347-9181-B0855938257E}" type="datetimeFigureOut">
              <a:rPr lang="en-US" smtClean="0"/>
              <a:t>4/24/20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48C9F6-1ABB-3C46-B459-3FC5E0FB5DF1}" type="slidenum">
              <a:rPr lang="en-US" smtClean="0"/>
              <a:t>‹#›</a:t>
            </a:fld>
            <a:endParaRPr lang="en-US"/>
          </a:p>
        </p:txBody>
      </p:sp>
    </p:spTree>
    <p:extLst>
      <p:ext uri="{BB962C8B-B14F-4D97-AF65-F5344CB8AC3E}">
        <p14:creationId xmlns:p14="http://schemas.microsoft.com/office/powerpoint/2010/main" val="2044891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08922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409266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485305"/>
            <a:ext cx="7953325" cy="2554545"/>
          </a:xfrm>
          <a:prstGeom prst="rect">
            <a:avLst/>
          </a:prstGeom>
          <a:noFill/>
        </p:spPr>
        <p:txBody>
          <a:bodyPr wrap="square" rtlCol="0" anchor="ctr">
            <a:spAutoFit/>
          </a:bodyPr>
          <a:lstStyle/>
          <a:p>
            <a:pPr algn="ctr"/>
            <a:r>
              <a:rPr lang="en-US" sz="4000" dirty="0">
                <a:solidFill>
                  <a:srgbClr val="FFFFFF"/>
                </a:solidFill>
              </a:rPr>
              <a:t>The tabernacle was a portable temple that contained God’s pattern for salvation: death, burial, and resurrection.</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89817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379F2-C7D2-F145-9DC4-6337665D1EF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71718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85871"/>
            <a:ext cx="7953325" cy="1938992"/>
          </a:xfrm>
          <a:prstGeom prst="rect">
            <a:avLst/>
          </a:prstGeom>
          <a:noFill/>
        </p:spPr>
        <p:txBody>
          <a:bodyPr wrap="square" rtlCol="0">
            <a:spAutoFit/>
          </a:bodyPr>
          <a:lstStyle/>
          <a:p>
            <a:pPr algn="ctr"/>
            <a:r>
              <a:rPr lang="en-US" sz="4000" dirty="0"/>
              <a:t>In the Promised Land, Israel was successful as long as they obeyed the terms of the Law.</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582270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2040336"/>
            <a:ext cx="7953325" cy="1323439"/>
          </a:xfrm>
          <a:prstGeom prst="rect">
            <a:avLst/>
          </a:prstGeom>
          <a:noFill/>
        </p:spPr>
        <p:txBody>
          <a:bodyPr wrap="square" rtlCol="0" anchor="ctr">
            <a:spAutoFit/>
          </a:bodyPr>
          <a:lstStyle/>
          <a:p>
            <a:pPr algn="ctr"/>
            <a:r>
              <a:rPr lang="en-US" sz="4000" dirty="0">
                <a:solidFill>
                  <a:schemeClr val="bg1"/>
                </a:solidFill>
              </a:rPr>
              <a:t>God sent Judges to defeat Israel’s  enemies in the Promised Land.</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71770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2038302"/>
            <a:ext cx="7953325" cy="1323439"/>
          </a:xfrm>
          <a:prstGeom prst="rect">
            <a:avLst/>
          </a:prstGeom>
          <a:noFill/>
        </p:spPr>
        <p:txBody>
          <a:bodyPr wrap="square" rtlCol="0">
            <a:spAutoFit/>
          </a:bodyPr>
          <a:lstStyle/>
          <a:p>
            <a:pPr algn="ctr"/>
            <a:r>
              <a:rPr lang="en-US" sz="4000" dirty="0"/>
              <a:t>King Saul was a symbol of man’s rebellious nature.</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646339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81175"/>
            <a:ext cx="7953325" cy="1938992"/>
          </a:xfrm>
          <a:prstGeom prst="rect">
            <a:avLst/>
          </a:prstGeom>
          <a:noFill/>
        </p:spPr>
        <p:txBody>
          <a:bodyPr wrap="square" rtlCol="0" anchor="ctr">
            <a:spAutoFit/>
          </a:bodyPr>
          <a:lstStyle/>
          <a:p>
            <a:pPr algn="ctr"/>
            <a:r>
              <a:rPr lang="en-US" sz="4000" dirty="0">
                <a:solidFill>
                  <a:srgbClr val="FFFFFF"/>
                </a:solidFill>
              </a:rPr>
              <a:t>God gave King David tremendous power to defeat the enemies of Israel.</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046928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965734"/>
            <a:ext cx="7953325" cy="1323439"/>
          </a:xfrm>
          <a:prstGeom prst="rect">
            <a:avLst/>
          </a:prstGeom>
          <a:noFill/>
        </p:spPr>
        <p:txBody>
          <a:bodyPr wrap="square" rtlCol="0">
            <a:spAutoFit/>
          </a:bodyPr>
          <a:lstStyle/>
          <a:p>
            <a:pPr algn="ctr"/>
            <a:r>
              <a:rPr lang="en-US" sz="4000" dirty="0"/>
              <a:t>King Solomon built the first temple in Jerusalem, replacing the tabernacle.</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931109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93104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518330"/>
            <a:ext cx="7953325" cy="2554545"/>
          </a:xfrm>
          <a:prstGeom prst="rect">
            <a:avLst/>
          </a:prstGeom>
          <a:noFill/>
        </p:spPr>
        <p:txBody>
          <a:bodyPr wrap="square" rtlCol="0" anchor="ctr">
            <a:spAutoFit/>
          </a:bodyPr>
          <a:lstStyle/>
          <a:p>
            <a:pPr algn="ctr"/>
            <a:r>
              <a:rPr lang="en-US" sz="4000" dirty="0">
                <a:solidFill>
                  <a:srgbClr val="FFFFFF"/>
                </a:solidFill>
              </a:rPr>
              <a:t>Psalms is a book of lyrics that gives praise to God and describes the struggle between the righteous and the wicked.</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21171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81545"/>
            <a:ext cx="2366818" cy="2945740"/>
          </a:xfrm>
          <a:prstGeom prst="rect">
            <a:avLst/>
          </a:prstGeom>
          <a:solidFill>
            <a:srgbClr val="F05F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491510" y="1281544"/>
            <a:ext cx="2149764" cy="2945741"/>
          </a:xfrm>
          <a:prstGeom prst="rect">
            <a:avLst/>
          </a:prstGeom>
          <a:solidFill>
            <a:srgbClr val="2099B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961909" y="1281544"/>
            <a:ext cx="2182091" cy="2945741"/>
          </a:xfrm>
          <a:prstGeom prst="rect">
            <a:avLst/>
          </a:prstGeom>
          <a:solidFill>
            <a:srgbClr val="503D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754419" y="1281544"/>
            <a:ext cx="2103582" cy="2945741"/>
          </a:xfrm>
          <a:prstGeom prst="rect">
            <a:avLst/>
          </a:prstGeom>
          <a:solidFill>
            <a:srgbClr val="3847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514600" y="1316194"/>
            <a:ext cx="1835727" cy="584776"/>
          </a:xfrm>
          <a:prstGeom prst="rect">
            <a:avLst/>
          </a:prstGeom>
          <a:noFill/>
        </p:spPr>
        <p:txBody>
          <a:bodyPr wrap="square" rtlCol="0">
            <a:spAutoFit/>
          </a:bodyPr>
          <a:lstStyle/>
          <a:p>
            <a:r>
              <a:rPr lang="en-US" sz="3200" dirty="0">
                <a:solidFill>
                  <a:srgbClr val="FFFFFF"/>
                </a:solidFill>
                <a:cs typeface="Calibri Light"/>
              </a:rPr>
              <a:t>Lesson 2</a:t>
            </a:r>
          </a:p>
        </p:txBody>
      </p:sp>
      <p:sp>
        <p:nvSpPr>
          <p:cNvPr id="9" name="TextBox 8"/>
          <p:cNvSpPr txBox="1"/>
          <p:nvPr/>
        </p:nvSpPr>
        <p:spPr>
          <a:xfrm>
            <a:off x="240146" y="1316194"/>
            <a:ext cx="1835727" cy="584776"/>
          </a:xfrm>
          <a:prstGeom prst="rect">
            <a:avLst/>
          </a:prstGeom>
          <a:noFill/>
        </p:spPr>
        <p:txBody>
          <a:bodyPr wrap="square" rtlCol="0">
            <a:spAutoFit/>
          </a:bodyPr>
          <a:lstStyle/>
          <a:p>
            <a:r>
              <a:rPr lang="en-US" sz="3200" dirty="0">
                <a:solidFill>
                  <a:srgbClr val="FFFFFF"/>
                </a:solidFill>
                <a:cs typeface="Calibri Light"/>
              </a:rPr>
              <a:t>Lesson 1</a:t>
            </a:r>
          </a:p>
        </p:txBody>
      </p:sp>
      <p:sp>
        <p:nvSpPr>
          <p:cNvPr id="10" name="TextBox 9"/>
          <p:cNvSpPr txBox="1"/>
          <p:nvPr/>
        </p:nvSpPr>
        <p:spPr>
          <a:xfrm>
            <a:off x="4754418" y="1316194"/>
            <a:ext cx="1835727" cy="584776"/>
          </a:xfrm>
          <a:prstGeom prst="rect">
            <a:avLst/>
          </a:prstGeom>
          <a:noFill/>
        </p:spPr>
        <p:txBody>
          <a:bodyPr wrap="square" rtlCol="0">
            <a:spAutoFit/>
          </a:bodyPr>
          <a:lstStyle/>
          <a:p>
            <a:r>
              <a:rPr lang="en-US" sz="3200" dirty="0">
                <a:solidFill>
                  <a:srgbClr val="FFFFFF"/>
                </a:solidFill>
                <a:cs typeface="Calibri Light"/>
              </a:rPr>
              <a:t>Lesson 3</a:t>
            </a:r>
          </a:p>
        </p:txBody>
      </p:sp>
      <p:sp>
        <p:nvSpPr>
          <p:cNvPr id="11" name="TextBox 10"/>
          <p:cNvSpPr txBox="1"/>
          <p:nvPr/>
        </p:nvSpPr>
        <p:spPr>
          <a:xfrm>
            <a:off x="7075054" y="1316194"/>
            <a:ext cx="1835727" cy="584776"/>
          </a:xfrm>
          <a:prstGeom prst="rect">
            <a:avLst/>
          </a:prstGeom>
          <a:noFill/>
        </p:spPr>
        <p:txBody>
          <a:bodyPr wrap="square" rtlCol="0">
            <a:spAutoFit/>
          </a:bodyPr>
          <a:lstStyle/>
          <a:p>
            <a:r>
              <a:rPr lang="en-US" sz="3200" dirty="0">
                <a:solidFill>
                  <a:srgbClr val="FFFFFF"/>
                </a:solidFill>
                <a:cs typeface="Calibri Light"/>
              </a:rPr>
              <a:t>Lesson 4</a:t>
            </a:r>
          </a:p>
        </p:txBody>
      </p:sp>
      <p:sp>
        <p:nvSpPr>
          <p:cNvPr id="12" name="TextBox 11"/>
          <p:cNvSpPr txBox="1"/>
          <p:nvPr/>
        </p:nvSpPr>
        <p:spPr>
          <a:xfrm>
            <a:off x="332506"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Problem</a:t>
            </a:r>
          </a:p>
        </p:txBody>
      </p:sp>
      <p:sp>
        <p:nvSpPr>
          <p:cNvPr id="13" name="TextBox 12"/>
          <p:cNvSpPr txBox="1"/>
          <p:nvPr/>
        </p:nvSpPr>
        <p:spPr>
          <a:xfrm>
            <a:off x="2630050"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Plan</a:t>
            </a:r>
          </a:p>
        </p:txBody>
      </p:sp>
      <p:sp>
        <p:nvSpPr>
          <p:cNvPr id="14" name="TextBox 13"/>
          <p:cNvSpPr txBox="1"/>
          <p:nvPr/>
        </p:nvSpPr>
        <p:spPr>
          <a:xfrm>
            <a:off x="4925289"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Solution</a:t>
            </a:r>
          </a:p>
        </p:txBody>
      </p:sp>
      <p:sp>
        <p:nvSpPr>
          <p:cNvPr id="15" name="TextBox 14"/>
          <p:cNvSpPr txBox="1"/>
          <p:nvPr/>
        </p:nvSpPr>
        <p:spPr>
          <a:xfrm>
            <a:off x="7176655" y="2955626"/>
            <a:ext cx="1711036" cy="1077218"/>
          </a:xfrm>
          <a:prstGeom prst="rect">
            <a:avLst/>
          </a:prstGeom>
          <a:noFill/>
        </p:spPr>
        <p:txBody>
          <a:bodyPr wrap="square" rtlCol="0">
            <a:spAutoFit/>
          </a:bodyPr>
          <a:lstStyle/>
          <a:p>
            <a:r>
              <a:rPr lang="en-US" sz="3200" dirty="0">
                <a:solidFill>
                  <a:srgbClr val="FFFFFF"/>
                </a:solidFill>
                <a:cs typeface="Calibri Light"/>
              </a:rPr>
              <a:t>The</a:t>
            </a:r>
          </a:p>
          <a:p>
            <a:r>
              <a:rPr lang="en-US" sz="3200" dirty="0">
                <a:solidFill>
                  <a:srgbClr val="FFFFFF"/>
                </a:solidFill>
                <a:cs typeface="Calibri Light"/>
              </a:rPr>
              <a:t>Journey</a:t>
            </a:r>
          </a:p>
        </p:txBody>
      </p:sp>
      <p:sp>
        <p:nvSpPr>
          <p:cNvPr id="16" name="TextBox 15"/>
          <p:cNvSpPr txBox="1"/>
          <p:nvPr/>
        </p:nvSpPr>
        <p:spPr>
          <a:xfrm>
            <a:off x="332506" y="438891"/>
            <a:ext cx="2161369" cy="707886"/>
          </a:xfrm>
          <a:prstGeom prst="rect">
            <a:avLst/>
          </a:prstGeom>
          <a:noFill/>
        </p:spPr>
        <p:txBody>
          <a:bodyPr wrap="none" rtlCol="0">
            <a:spAutoFit/>
          </a:bodyPr>
          <a:lstStyle/>
          <a:p>
            <a:r>
              <a:rPr lang="en-US" sz="4000" dirty="0">
                <a:solidFill>
                  <a:schemeClr val="bg1">
                    <a:lumMod val="65000"/>
                  </a:schemeClr>
                </a:solidFill>
                <a:latin typeface="+mj-lt"/>
                <a:cs typeface="Calibri Light"/>
              </a:rPr>
              <a:t>Overview</a:t>
            </a:r>
          </a:p>
        </p:txBody>
      </p:sp>
      <p:sp>
        <p:nvSpPr>
          <p:cNvPr id="17" name="Rectangle 16"/>
          <p:cNvSpPr/>
          <p:nvPr/>
        </p:nvSpPr>
        <p:spPr>
          <a:xfrm>
            <a:off x="0" y="4327072"/>
            <a:ext cx="9144000" cy="81642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070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68438"/>
            <a:ext cx="7953325" cy="1938992"/>
          </a:xfrm>
          <a:prstGeom prst="rect">
            <a:avLst/>
          </a:prstGeom>
          <a:noFill/>
        </p:spPr>
        <p:txBody>
          <a:bodyPr wrap="square" rtlCol="0">
            <a:spAutoFit/>
          </a:bodyPr>
          <a:lstStyle/>
          <a:p>
            <a:pPr algn="ctr"/>
            <a:r>
              <a:rPr lang="en-US" sz="4000" dirty="0"/>
              <a:t>Israel began to worship idols and eventually split into two separate kingdoms.</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379602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802154"/>
            <a:ext cx="7953325" cy="1938992"/>
          </a:xfrm>
          <a:prstGeom prst="rect">
            <a:avLst/>
          </a:prstGeom>
          <a:noFill/>
        </p:spPr>
        <p:txBody>
          <a:bodyPr wrap="square" rtlCol="0" anchor="ctr">
            <a:spAutoFit/>
          </a:bodyPr>
          <a:lstStyle/>
          <a:p>
            <a:pPr algn="ctr"/>
            <a:r>
              <a:rPr lang="en-US" sz="4000" dirty="0">
                <a:solidFill>
                  <a:srgbClr val="FFFFFF"/>
                </a:solidFill>
              </a:rPr>
              <a:t>God punished Israel by allowing the Babylonians to destroy the Temple and take them into captivity.</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353901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807273"/>
            <a:ext cx="7953325" cy="1938992"/>
          </a:xfrm>
          <a:prstGeom prst="rect">
            <a:avLst/>
          </a:prstGeom>
          <a:noFill/>
        </p:spPr>
        <p:txBody>
          <a:bodyPr wrap="square" rtlCol="0">
            <a:spAutoFit/>
          </a:bodyPr>
          <a:lstStyle/>
          <a:p>
            <a:pPr algn="ctr"/>
            <a:r>
              <a:rPr lang="en-US" sz="4000" dirty="0"/>
              <a:t>After 70 years in Babylon, the Israelites returned and rebuilt Jerusalem and the Temple.</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3021264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32894" y="382254"/>
            <a:ext cx="4364707" cy="369332"/>
          </a:xfrm>
          <a:prstGeom prst="rect">
            <a:avLst/>
          </a:prstGeom>
          <a:noFill/>
        </p:spPr>
        <p:txBody>
          <a:bodyPr wrap="square" rtlCol="0">
            <a:spAutoFit/>
          </a:bodyPr>
          <a:lstStyle/>
          <a:p>
            <a:r>
              <a:rPr lang="en-US" dirty="0"/>
              <a:t>The Temple Mount in Jerusalem</a:t>
            </a:r>
          </a:p>
        </p:txBody>
      </p:sp>
    </p:spTree>
    <p:extLst>
      <p:ext uri="{BB962C8B-B14F-4D97-AF65-F5344CB8AC3E}">
        <p14:creationId xmlns:p14="http://schemas.microsoft.com/office/powerpoint/2010/main" val="3873309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84013"/>
            <a:ext cx="7953325" cy="1938992"/>
          </a:xfrm>
          <a:prstGeom prst="rect">
            <a:avLst/>
          </a:prstGeom>
          <a:noFill/>
        </p:spPr>
        <p:txBody>
          <a:bodyPr wrap="square" rtlCol="0" anchor="ctr">
            <a:spAutoFit/>
          </a:bodyPr>
          <a:lstStyle/>
          <a:p>
            <a:pPr algn="ctr"/>
            <a:r>
              <a:rPr lang="en-US" sz="4000" dirty="0">
                <a:solidFill>
                  <a:srgbClr val="FFFFFF"/>
                </a:solidFill>
              </a:rPr>
              <a:t>The Law was not intended to be a permanent solution to the sin problem.</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4199021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996631"/>
            <a:ext cx="7953325" cy="1323439"/>
          </a:xfrm>
          <a:prstGeom prst="rect">
            <a:avLst/>
          </a:prstGeom>
          <a:noFill/>
        </p:spPr>
        <p:txBody>
          <a:bodyPr wrap="square" rtlCol="0">
            <a:spAutoFit/>
          </a:bodyPr>
          <a:lstStyle/>
          <a:p>
            <a:pPr algn="ctr"/>
            <a:r>
              <a:rPr lang="en-US" sz="4000" dirty="0"/>
              <a:t>The Old Testament prophets predicted the coming of Jesus Christ.</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570013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732139"/>
            <a:ext cx="7953325" cy="1938992"/>
          </a:xfrm>
          <a:prstGeom prst="rect">
            <a:avLst/>
          </a:prstGeom>
          <a:noFill/>
        </p:spPr>
        <p:txBody>
          <a:bodyPr wrap="square" rtlCol="0" anchor="ctr">
            <a:spAutoFit/>
          </a:bodyPr>
          <a:lstStyle/>
          <a:p>
            <a:pPr algn="ctr"/>
            <a:r>
              <a:rPr lang="en-US" sz="4000" dirty="0">
                <a:solidFill>
                  <a:srgbClr val="FFFFFF"/>
                </a:solidFill>
              </a:rPr>
              <a:t>There is a period of 400 years of silence between the Old and New Testament.</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038553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56876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26171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332506" y="438891"/>
            <a:ext cx="1689735" cy="707886"/>
          </a:xfrm>
          <a:prstGeom prst="rect">
            <a:avLst/>
          </a:prstGeom>
          <a:noFill/>
        </p:spPr>
        <p:txBody>
          <a:bodyPr wrap="none" rtlCol="0">
            <a:spAutoFit/>
          </a:bodyPr>
          <a:lstStyle/>
          <a:p>
            <a:r>
              <a:rPr lang="en-US" sz="4000" dirty="0">
                <a:solidFill>
                  <a:srgbClr val="FFFFFF"/>
                </a:solidFill>
                <a:cs typeface="Calibri Light"/>
              </a:rPr>
              <a:t>Review</a:t>
            </a:r>
          </a:p>
        </p:txBody>
      </p:sp>
    </p:spTree>
    <p:extLst>
      <p:ext uri="{BB962C8B-B14F-4D97-AF65-F5344CB8AC3E}">
        <p14:creationId xmlns:p14="http://schemas.microsoft.com/office/powerpoint/2010/main" val="3626532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1783744"/>
            <a:ext cx="7953325" cy="1938992"/>
          </a:xfrm>
          <a:prstGeom prst="rect">
            <a:avLst/>
          </a:prstGeom>
          <a:noFill/>
        </p:spPr>
        <p:txBody>
          <a:bodyPr wrap="square" rtlCol="0">
            <a:spAutoFit/>
          </a:bodyPr>
          <a:lstStyle/>
          <a:p>
            <a:pPr algn="ctr"/>
            <a:r>
              <a:rPr lang="en-US" sz="4000" dirty="0"/>
              <a:t>The journey of Israel from Egypt to the Promised Land is a pattern for our salvation.</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1966186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1801443"/>
            <a:ext cx="7953325" cy="1938992"/>
          </a:xfrm>
          <a:prstGeom prst="rect">
            <a:avLst/>
          </a:prstGeom>
          <a:noFill/>
        </p:spPr>
        <p:txBody>
          <a:bodyPr wrap="square" rtlCol="0" anchor="ctr">
            <a:spAutoFit/>
          </a:bodyPr>
          <a:lstStyle/>
          <a:p>
            <a:pPr algn="ctr"/>
            <a:r>
              <a:rPr lang="en-US" sz="4000" dirty="0">
                <a:solidFill>
                  <a:srgbClr val="FFFFFF"/>
                </a:solidFill>
              </a:rPr>
              <a:t>Leaving Egypt is a picture of repentance which means to change your thinking.</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294455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2061546"/>
            <a:ext cx="7953325" cy="1323439"/>
          </a:xfrm>
          <a:prstGeom prst="rect">
            <a:avLst/>
          </a:prstGeom>
          <a:noFill/>
        </p:spPr>
        <p:txBody>
          <a:bodyPr wrap="square" rtlCol="0">
            <a:spAutoFit/>
          </a:bodyPr>
          <a:lstStyle/>
          <a:p>
            <a:pPr algn="ctr"/>
            <a:r>
              <a:rPr lang="en-US" sz="4000" dirty="0"/>
              <a:t>The Red Sea crossing is a picture of baptism.</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749766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p:cNvSpPr txBox="1"/>
          <p:nvPr/>
        </p:nvSpPr>
        <p:spPr>
          <a:xfrm>
            <a:off x="573073" y="2046856"/>
            <a:ext cx="7953325" cy="1323439"/>
          </a:xfrm>
          <a:prstGeom prst="rect">
            <a:avLst/>
          </a:prstGeom>
          <a:noFill/>
        </p:spPr>
        <p:txBody>
          <a:bodyPr wrap="square" rtlCol="0" anchor="ctr">
            <a:spAutoFit/>
          </a:bodyPr>
          <a:lstStyle/>
          <a:p>
            <a:pPr algn="ctr"/>
            <a:r>
              <a:rPr lang="en-US" sz="4000" dirty="0">
                <a:solidFill>
                  <a:srgbClr val="FFFFFF"/>
                </a:solidFill>
              </a:rPr>
              <a:t>The wilderness journey is a picture of our life on Earth as Christians.</a:t>
            </a:r>
          </a:p>
        </p:txBody>
      </p:sp>
      <p:cxnSp>
        <p:nvCxnSpPr>
          <p:cNvPr id="7" name="Straight Connector 6"/>
          <p:cNvCxnSpPr/>
          <p:nvPr/>
        </p:nvCxnSpPr>
        <p:spPr>
          <a:xfrm>
            <a:off x="573073" y="1233845"/>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3073" y="4381523"/>
            <a:ext cx="7953325"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3890963" y="255493"/>
            <a:ext cx="1362075" cy="723138"/>
          </a:xfrm>
          <a:prstGeom prst="rect">
            <a:avLst/>
          </a:prstGeom>
        </p:spPr>
      </p:pic>
    </p:spTree>
    <p:extLst>
      <p:ext uri="{BB962C8B-B14F-4D97-AF65-F5344CB8AC3E}">
        <p14:creationId xmlns:p14="http://schemas.microsoft.com/office/powerpoint/2010/main" val="275510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14269" y="0"/>
            <a:ext cx="3192517" cy="5143500"/>
          </a:xfrm>
          <a:prstGeom prst="rect">
            <a:avLst/>
          </a:prstGeom>
        </p:spPr>
      </p:pic>
      <p:pic>
        <p:nvPicPr>
          <p:cNvPr id="3" name="Picture 2"/>
          <p:cNvPicPr>
            <a:picLocks noChangeAspect="1"/>
          </p:cNvPicPr>
          <p:nvPr/>
        </p:nvPicPr>
        <p:blipFill>
          <a:blip r:embed="rId4"/>
          <a:stretch>
            <a:fillRect/>
          </a:stretch>
        </p:blipFill>
        <p:spPr>
          <a:xfrm>
            <a:off x="900053" y="0"/>
            <a:ext cx="3192517" cy="5143500"/>
          </a:xfrm>
          <a:prstGeom prst="rect">
            <a:avLst/>
          </a:prstGeom>
        </p:spPr>
      </p:pic>
    </p:spTree>
    <p:extLst>
      <p:ext uri="{BB962C8B-B14F-4D97-AF65-F5344CB8AC3E}">
        <p14:creationId xmlns:p14="http://schemas.microsoft.com/office/powerpoint/2010/main" val="117348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3073" y="2061546"/>
            <a:ext cx="7953325" cy="1323439"/>
          </a:xfrm>
          <a:prstGeom prst="rect">
            <a:avLst/>
          </a:prstGeom>
          <a:noFill/>
        </p:spPr>
        <p:txBody>
          <a:bodyPr wrap="square" rtlCol="0">
            <a:spAutoFit/>
          </a:bodyPr>
          <a:lstStyle/>
          <a:p>
            <a:pPr algn="ctr"/>
            <a:r>
              <a:rPr lang="en-US" sz="4000" dirty="0"/>
              <a:t>The Law was God’s expanded covenant with the nation of Israel.</a:t>
            </a:r>
          </a:p>
        </p:txBody>
      </p:sp>
      <p:cxnSp>
        <p:nvCxnSpPr>
          <p:cNvPr id="6" name="Straight Connector 5"/>
          <p:cNvCxnSpPr/>
          <p:nvPr/>
        </p:nvCxnSpPr>
        <p:spPr>
          <a:xfrm>
            <a:off x="573073" y="1233845"/>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73073" y="4372452"/>
            <a:ext cx="7953325"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3892004" y="242046"/>
            <a:ext cx="1359992" cy="722032"/>
          </a:xfrm>
          <a:prstGeom prst="rect">
            <a:avLst/>
          </a:prstGeom>
        </p:spPr>
      </p:pic>
    </p:spTree>
    <p:extLst>
      <p:ext uri="{BB962C8B-B14F-4D97-AF65-F5344CB8AC3E}">
        <p14:creationId xmlns:p14="http://schemas.microsoft.com/office/powerpoint/2010/main" val="919926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846</TotalTime>
  <Words>2693</Words>
  <Application>Microsoft Macintosh PowerPoint</Application>
  <PresentationFormat>On-screen Show (16:9)</PresentationFormat>
  <Paragraphs>381</Paragraphs>
  <Slides>28</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Concept Engine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Davis</dc:creator>
  <cp:lastModifiedBy>Randy Davis</cp:lastModifiedBy>
  <cp:revision>79</cp:revision>
  <cp:lastPrinted>2017-02-21T14:47:29Z</cp:lastPrinted>
  <dcterms:created xsi:type="dcterms:W3CDTF">2015-07-13T23:10:30Z</dcterms:created>
  <dcterms:modified xsi:type="dcterms:W3CDTF">2020-04-24T20:52:40Z</dcterms:modified>
</cp:coreProperties>
</file>