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258" r:id="rId2"/>
    <p:sldId id="280" r:id="rId3"/>
    <p:sldId id="285" r:id="rId4"/>
    <p:sldId id="256" r:id="rId5"/>
    <p:sldId id="257" r:id="rId6"/>
    <p:sldId id="286" r:id="rId7"/>
    <p:sldId id="287" r:id="rId8"/>
    <p:sldId id="299" r:id="rId9"/>
    <p:sldId id="288" r:id="rId10"/>
    <p:sldId id="289" r:id="rId11"/>
    <p:sldId id="290" r:id="rId12"/>
    <p:sldId id="291" r:id="rId13"/>
    <p:sldId id="302" r:id="rId14"/>
    <p:sldId id="292" r:id="rId15"/>
    <p:sldId id="293" r:id="rId16"/>
    <p:sldId id="294" r:id="rId17"/>
    <p:sldId id="296" r:id="rId18"/>
    <p:sldId id="295" r:id="rId19"/>
    <p:sldId id="300" r:id="rId20"/>
    <p:sldId id="301" r:id="rId21"/>
    <p:sldId id="276" r:id="rId22"/>
    <p:sldId id="297" r:id="rId23"/>
    <p:sldId id="298" r:id="rId24"/>
    <p:sldId id="284" r:id="rId25"/>
    <p:sldId id="283" r:id="rId2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clrMode="bw"/>
  <p:clrMru>
    <a:srgbClr val="F05F4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728"/>
    <p:restoredTop sz="64866" autoAdjust="0"/>
  </p:normalViewPr>
  <p:slideViewPr>
    <p:cSldViewPr snapToGrid="0" snapToObjects="1">
      <p:cViewPr varScale="1">
        <p:scale>
          <a:sx n="175" d="100"/>
          <a:sy n="175" d="100"/>
        </p:scale>
        <p:origin x="1976" y="168"/>
      </p:cViewPr>
      <p:guideLst>
        <p:guide orient="horz" pos="1620"/>
        <p:guide pos="2880"/>
      </p:guideLst>
    </p:cSldViewPr>
  </p:slideViewPr>
  <p:notesTextViewPr>
    <p:cViewPr>
      <p:scale>
        <a:sx n="100" d="100"/>
        <a:sy n="100" d="100"/>
      </p:scale>
      <p:origin x="0" y="0"/>
    </p:cViewPr>
  </p:notesTextViewPr>
  <p:notesViewPr>
    <p:cSldViewPr snapToGrid="0" snapToObjects="1">
      <p:cViewPr>
        <p:scale>
          <a:sx n="108" d="100"/>
          <a:sy n="108" d="100"/>
        </p:scale>
        <p:origin x="4088" y="-15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979D50D-810B-1549-BBD5-34FC79FFE36C}" type="datetimeFigureOut">
              <a:rPr lang="en-US" smtClean="0"/>
              <a:t>4/24/20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47E24D1-BA45-7043-BCF8-BD8422989279}" type="slidenum">
              <a:rPr lang="en-US" smtClean="0"/>
              <a:t>‹#›</a:t>
            </a:fld>
            <a:endParaRPr lang="en-US"/>
          </a:p>
        </p:txBody>
      </p:sp>
    </p:spTree>
    <p:extLst>
      <p:ext uri="{BB962C8B-B14F-4D97-AF65-F5344CB8AC3E}">
        <p14:creationId xmlns:p14="http://schemas.microsoft.com/office/powerpoint/2010/main" val="384891347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solidFill>
                  <a:srgbClr val="000000"/>
                </a:solidFill>
              </a:rPr>
              <a:t>Welcome to</a:t>
            </a:r>
            <a:r>
              <a:rPr lang="en-US" sz="1400" b="1" baseline="0" dirty="0">
                <a:solidFill>
                  <a:srgbClr val="000000"/>
                </a:solidFill>
              </a:rPr>
              <a:t> l</a:t>
            </a:r>
            <a:r>
              <a:rPr lang="en-US" sz="1400" b="1" dirty="0">
                <a:solidFill>
                  <a:srgbClr val="000000"/>
                </a:solidFill>
              </a:rPr>
              <a:t>esson </a:t>
            </a:r>
            <a:r>
              <a:rPr lang="en-US" sz="1400" b="1" baseline="0" dirty="0">
                <a:solidFill>
                  <a:srgbClr val="000000"/>
                </a:solidFill>
              </a:rPr>
              <a:t>3 of The Bible 101.</a:t>
            </a:r>
            <a:endParaRPr lang="en-US" sz="1400" b="1" dirty="0">
              <a:solidFill>
                <a:srgbClr val="000000"/>
              </a:solidFill>
            </a:endParaRPr>
          </a:p>
          <a:p>
            <a:endParaRPr lang="en-US" sz="1400" dirty="0">
              <a:solidFill>
                <a:srgbClr val="000000"/>
              </a:solidFill>
            </a:endParaRPr>
          </a:p>
          <a:p>
            <a:r>
              <a:rPr lang="en-US" sz="1400" dirty="0">
                <a:solidFill>
                  <a:srgbClr val="000000"/>
                </a:solidFill>
              </a:rPr>
              <a:t>Make sure everyone has</a:t>
            </a:r>
            <a:r>
              <a:rPr lang="en-US" sz="1400" baseline="0" dirty="0">
                <a:solidFill>
                  <a:srgbClr val="000000"/>
                </a:solidFill>
              </a:rPr>
              <a:t> their notes sheet, pen, and Bible.</a:t>
            </a:r>
          </a:p>
          <a:p>
            <a:endParaRPr lang="en-US" sz="1400" dirty="0">
              <a:solidFill>
                <a:srgbClr val="000000"/>
              </a:solidFill>
            </a:endParaRPr>
          </a:p>
          <a:p>
            <a:r>
              <a:rPr lang="en-US" sz="1400" dirty="0">
                <a:solidFill>
                  <a:srgbClr val="000000"/>
                </a:solidFill>
              </a:rPr>
              <a:t>Open with prayer:</a:t>
            </a:r>
          </a:p>
          <a:p>
            <a:endParaRPr lang="en-US" sz="1400" b="0" i="0" u="none" strike="noStrike" kern="1200" baseline="0" dirty="0">
              <a:solidFill>
                <a:srgbClr val="000000"/>
              </a:solidFill>
            </a:endParaRPr>
          </a:p>
          <a:p>
            <a:r>
              <a:rPr lang="en-US" sz="1400" b="0" i="0" u="none" strike="noStrike" kern="1200" baseline="0" dirty="0">
                <a:solidFill>
                  <a:srgbClr val="000000"/>
                </a:solidFill>
              </a:rPr>
              <a:t>Father</a:t>
            </a:r>
            <a:r>
              <a:rPr lang="en-US" sz="1400" b="0" i="0" u="none" strike="noStrike" kern="1200" baseline="0" dirty="0">
                <a:solidFill>
                  <a:schemeClr val="tx1"/>
                </a:solidFill>
              </a:rPr>
              <a:t>, we thank you for the opportunity to study your Word today. Our hearts are open and our minds are alert. We humbly ask you to open our eyes that we may understand the message you have sent to us, and give us a heart to obey it to the best of our ability. In Jesus’ name we pray, amen.</a:t>
            </a:r>
            <a:endParaRPr lang="en-US" sz="1400" dirty="0">
              <a:solidFill>
                <a:schemeClr val="tx1"/>
              </a:solidFill>
            </a:endParaRPr>
          </a:p>
          <a:p>
            <a:endParaRPr lang="en-US" sz="1400" dirty="0"/>
          </a:p>
          <a:p>
            <a:r>
              <a:rPr lang="en-US" sz="1400" b="1" dirty="0"/>
              <a:t>Thought:</a:t>
            </a:r>
            <a:r>
              <a:rPr lang="en-US" sz="1400" b="1" baseline="0" dirty="0"/>
              <a:t> </a:t>
            </a:r>
            <a:r>
              <a:rPr lang="en-US" sz="1400" dirty="0"/>
              <a:t>If the Bible is really God’s Word….</a:t>
            </a:r>
          </a:p>
          <a:p>
            <a:endParaRPr lang="en-US" sz="1400" dirty="0"/>
          </a:p>
          <a:p>
            <a:r>
              <a:rPr lang="en-US" sz="1400" dirty="0"/>
              <a:t>Than what can be more important than studying it, understanding it, and obeying it?</a:t>
            </a:r>
          </a:p>
          <a:p>
            <a:endParaRPr lang="en-US" sz="1400" dirty="0"/>
          </a:p>
          <a:p>
            <a:r>
              <a:rPr lang="en-US" sz="1400" dirty="0"/>
              <a:t>Nothing!</a:t>
            </a:r>
          </a:p>
          <a:p>
            <a:endParaRPr lang="en-US" sz="1800" dirty="0"/>
          </a:p>
        </p:txBody>
      </p:sp>
      <p:sp>
        <p:nvSpPr>
          <p:cNvPr id="4" name="Slide Number Placeholder 3"/>
          <p:cNvSpPr>
            <a:spLocks noGrp="1"/>
          </p:cNvSpPr>
          <p:nvPr>
            <p:ph type="sldNum" sz="quarter" idx="10"/>
          </p:nvPr>
        </p:nvSpPr>
        <p:spPr/>
        <p:txBody>
          <a:bodyPr/>
          <a:lstStyle/>
          <a:p>
            <a:fld id="{347E24D1-BA45-7043-BCF8-BD8422989279}" type="slidenum">
              <a:rPr lang="en-US" smtClean="0"/>
              <a:t>1</a:t>
            </a:fld>
            <a:endParaRPr lang="en-US"/>
          </a:p>
        </p:txBody>
      </p:sp>
    </p:spTree>
    <p:extLst>
      <p:ext uri="{BB962C8B-B14F-4D97-AF65-F5344CB8AC3E}">
        <p14:creationId xmlns:p14="http://schemas.microsoft.com/office/powerpoint/2010/main" val="22314667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399"/>
            <a:ext cx="5486400" cy="4464003"/>
          </a:xfrm>
        </p:spPr>
        <p:txBody>
          <a:bodyPr/>
          <a:lstStyle/>
          <a:p>
            <a:r>
              <a:rPr lang="en-US" sz="1200" b="1" dirty="0">
                <a:solidFill>
                  <a:srgbClr val="000000"/>
                </a:solidFill>
              </a:rPr>
              <a:t>Jesus Christ was God manifested as a human being.</a:t>
            </a:r>
          </a:p>
          <a:p>
            <a:endParaRPr lang="en-US" sz="1200" dirty="0">
              <a:solidFill>
                <a:srgbClr val="000000"/>
              </a:solidFill>
            </a:endParaRPr>
          </a:p>
          <a:p>
            <a:r>
              <a:rPr lang="en-US" sz="1200" dirty="0">
                <a:solidFill>
                  <a:srgbClr val="000000"/>
                </a:solidFill>
              </a:rPr>
              <a:t>This is why we refer to Him as the Son of God.</a:t>
            </a:r>
          </a:p>
          <a:p>
            <a:endParaRPr lang="en-US" sz="1200" dirty="0">
              <a:solidFill>
                <a:srgbClr val="000000"/>
              </a:solidFill>
            </a:endParaRPr>
          </a:p>
          <a:p>
            <a:r>
              <a:rPr lang="en-US" sz="1200" b="1" dirty="0">
                <a:solidFill>
                  <a:srgbClr val="000000"/>
                </a:solidFill>
              </a:rPr>
              <a:t>Proof:</a:t>
            </a:r>
          </a:p>
          <a:p>
            <a:pPr marL="285750" indent="-285750">
              <a:buFont typeface="Arial"/>
              <a:buChar char="•"/>
            </a:pPr>
            <a:r>
              <a:rPr lang="en-US" sz="1200" dirty="0">
                <a:solidFill>
                  <a:srgbClr val="000000"/>
                </a:solidFill>
              </a:rPr>
              <a:t>Performed miracles. (numerous)</a:t>
            </a:r>
          </a:p>
          <a:p>
            <a:pPr marL="285750" indent="-285750">
              <a:buFont typeface="Arial"/>
              <a:buChar char="•"/>
            </a:pPr>
            <a:r>
              <a:rPr lang="en-US" sz="1200" dirty="0">
                <a:solidFill>
                  <a:srgbClr val="000000"/>
                </a:solidFill>
              </a:rPr>
              <a:t>Controlled nature. (Mark 4:39)</a:t>
            </a:r>
          </a:p>
          <a:p>
            <a:pPr marL="285750" indent="-285750">
              <a:buFont typeface="Arial"/>
              <a:buChar char="•"/>
            </a:pPr>
            <a:r>
              <a:rPr lang="en-US" sz="1200" dirty="0">
                <a:solidFill>
                  <a:srgbClr val="000000"/>
                </a:solidFill>
              </a:rPr>
              <a:t>Never sinned. (1 John 3:5)</a:t>
            </a:r>
          </a:p>
          <a:p>
            <a:pPr marL="285750" indent="-285750">
              <a:buFont typeface="Arial"/>
              <a:buChar char="•"/>
            </a:pPr>
            <a:r>
              <a:rPr lang="en-US" sz="1200" dirty="0">
                <a:solidFill>
                  <a:srgbClr val="000000"/>
                </a:solidFill>
              </a:rPr>
              <a:t>Made statements only God could make. (John 10:33)</a:t>
            </a:r>
          </a:p>
          <a:p>
            <a:pPr marL="285750" indent="-285750">
              <a:buFont typeface="Arial"/>
              <a:buChar char="•"/>
            </a:pPr>
            <a:r>
              <a:rPr lang="en-US" sz="1200" dirty="0">
                <a:solidFill>
                  <a:srgbClr val="000000"/>
                </a:solidFill>
              </a:rPr>
              <a:t>Forgave sins. (Mark 2:5-10)</a:t>
            </a:r>
          </a:p>
          <a:p>
            <a:pPr marL="285750" indent="-285750">
              <a:buFont typeface="Arial"/>
              <a:buChar char="•"/>
            </a:pPr>
            <a:r>
              <a:rPr lang="en-US" sz="1200" dirty="0">
                <a:solidFill>
                  <a:srgbClr val="000000"/>
                </a:solidFill>
              </a:rPr>
              <a:t>Accepted worship. (John 9:38)</a:t>
            </a:r>
          </a:p>
          <a:p>
            <a:pPr marL="285750" indent="-285750">
              <a:buFont typeface="Arial"/>
              <a:buChar char="•"/>
            </a:pPr>
            <a:r>
              <a:rPr lang="en-US" sz="1200" dirty="0">
                <a:solidFill>
                  <a:srgbClr val="000000"/>
                </a:solidFill>
              </a:rPr>
              <a:t>Fulfilled prophecies of the Messiah.</a:t>
            </a:r>
          </a:p>
          <a:p>
            <a:pPr marL="285750" indent="-285750">
              <a:buFont typeface="Arial"/>
              <a:buChar char="•"/>
            </a:pPr>
            <a:r>
              <a:rPr lang="en-US" sz="1200" dirty="0">
                <a:solidFill>
                  <a:srgbClr val="000000"/>
                </a:solidFill>
              </a:rPr>
              <a:t>Rose from dead and ascended to Heaven. (Acts 1:9-11)</a:t>
            </a:r>
          </a:p>
          <a:p>
            <a:endParaRPr lang="en-US" sz="1200" dirty="0">
              <a:solidFill>
                <a:srgbClr val="000000"/>
              </a:solidFill>
            </a:endParaRPr>
          </a:p>
          <a:p>
            <a:r>
              <a:rPr lang="en-US" sz="1200" dirty="0">
                <a:solidFill>
                  <a:srgbClr val="000000"/>
                </a:solidFill>
              </a:rPr>
              <a:t>He was God in a physical body like ours.</a:t>
            </a:r>
            <a:br>
              <a:rPr lang="en-US" sz="1200" dirty="0">
                <a:solidFill>
                  <a:srgbClr val="000000"/>
                </a:solidFill>
              </a:rPr>
            </a:br>
            <a:endParaRPr lang="en-US" sz="1200" dirty="0">
              <a:solidFill>
                <a:srgbClr val="000000"/>
              </a:solidFill>
            </a:endParaRPr>
          </a:p>
          <a:p>
            <a:r>
              <a:rPr lang="en-US" sz="1200" b="1" dirty="0">
                <a:solidFill>
                  <a:srgbClr val="000000"/>
                </a:solidFill>
              </a:rPr>
              <a:t>Read: </a:t>
            </a:r>
            <a:r>
              <a:rPr lang="en-US" sz="1200" b="0" dirty="0">
                <a:solidFill>
                  <a:srgbClr val="000000"/>
                </a:solidFill>
              </a:rPr>
              <a:t>Matthew 16:13-17 and 26:63-64 (37)</a:t>
            </a:r>
          </a:p>
          <a:p>
            <a:endParaRPr lang="en-US" sz="1200" dirty="0">
              <a:solidFill>
                <a:srgbClr val="000000"/>
              </a:solidFill>
            </a:endParaRPr>
          </a:p>
          <a:p>
            <a:r>
              <a:rPr lang="en-US" sz="1200" dirty="0">
                <a:solidFill>
                  <a:srgbClr val="000000"/>
                </a:solidFill>
              </a:rPr>
              <a:t>Matthew 1:23 calls Him Emmanuel, meaning “God with us.”</a:t>
            </a:r>
          </a:p>
          <a:p>
            <a:endParaRPr lang="en-US" sz="1200" dirty="0">
              <a:solidFill>
                <a:srgbClr val="000000"/>
              </a:solidFill>
            </a:endParaRPr>
          </a:p>
          <a:p>
            <a:r>
              <a:rPr lang="en-US" sz="1200" dirty="0">
                <a:solidFill>
                  <a:srgbClr val="000000"/>
                </a:solidFill>
              </a:rPr>
              <a:t>So we know who Jesus is, </a:t>
            </a:r>
            <a:r>
              <a:rPr lang="en-US" sz="1200" b="1" dirty="0">
                <a:solidFill>
                  <a:srgbClr val="000000"/>
                </a:solidFill>
              </a:rPr>
              <a:t>why</a:t>
            </a:r>
            <a:r>
              <a:rPr lang="en-US" sz="1200" dirty="0">
                <a:solidFill>
                  <a:srgbClr val="000000"/>
                </a:solidFill>
              </a:rPr>
              <a:t> did He come?</a:t>
            </a:r>
          </a:p>
        </p:txBody>
      </p:sp>
      <p:sp>
        <p:nvSpPr>
          <p:cNvPr id="4" name="Slide Number Placeholder 3"/>
          <p:cNvSpPr>
            <a:spLocks noGrp="1"/>
          </p:cNvSpPr>
          <p:nvPr>
            <p:ph type="sldNum" sz="quarter" idx="10"/>
          </p:nvPr>
        </p:nvSpPr>
        <p:spPr/>
        <p:txBody>
          <a:bodyPr/>
          <a:lstStyle/>
          <a:p>
            <a:fld id="{347E24D1-BA45-7043-BCF8-BD8422989279}" type="slidenum">
              <a:rPr lang="en-US" smtClean="0"/>
              <a:t>10</a:t>
            </a:fld>
            <a:endParaRPr lang="en-US"/>
          </a:p>
        </p:txBody>
      </p:sp>
    </p:spTree>
    <p:extLst>
      <p:ext uri="{BB962C8B-B14F-4D97-AF65-F5344CB8AC3E}">
        <p14:creationId xmlns:p14="http://schemas.microsoft.com/office/powerpoint/2010/main" val="34415863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solidFill>
                  <a:srgbClr val="000000"/>
                </a:solidFill>
              </a:rPr>
              <a:t>Jesus’ primary mission in life was to die for our sins.</a:t>
            </a:r>
          </a:p>
          <a:p>
            <a:endParaRPr lang="en-US" sz="1600" b="1" dirty="0">
              <a:solidFill>
                <a:srgbClr val="000000"/>
              </a:solidFill>
            </a:endParaRPr>
          </a:p>
          <a:p>
            <a:pPr marL="285750" indent="-285750">
              <a:buFont typeface="Arial"/>
              <a:buChar char="•"/>
            </a:pPr>
            <a:r>
              <a:rPr lang="en-US" sz="1600" dirty="0">
                <a:solidFill>
                  <a:srgbClr val="000000"/>
                </a:solidFill>
              </a:rPr>
              <a:t>This would be the final solution to the sin problem from Adam.</a:t>
            </a:r>
          </a:p>
          <a:p>
            <a:pPr marL="285750" indent="-285750">
              <a:buFont typeface="Arial"/>
              <a:buChar char="•"/>
            </a:pPr>
            <a:endParaRPr lang="en-US" sz="1600" dirty="0">
              <a:solidFill>
                <a:srgbClr val="000000"/>
              </a:solidFill>
            </a:endParaRPr>
          </a:p>
          <a:p>
            <a:pPr marL="285750" indent="-285750">
              <a:buFont typeface="Arial"/>
              <a:buChar char="•"/>
            </a:pPr>
            <a:r>
              <a:rPr lang="en-US" sz="1600" dirty="0">
                <a:solidFill>
                  <a:srgbClr val="000000"/>
                </a:solidFill>
              </a:rPr>
              <a:t>(Explain how this was</a:t>
            </a:r>
            <a:r>
              <a:rPr lang="en-US" sz="1600" baseline="0" dirty="0">
                <a:solidFill>
                  <a:srgbClr val="000000"/>
                </a:solidFill>
              </a:rPr>
              <a:t> revealed in the Passover in Lesson 2)</a:t>
            </a:r>
            <a:endParaRPr lang="en-US" sz="1600" dirty="0">
              <a:solidFill>
                <a:srgbClr val="000000"/>
              </a:solidFill>
            </a:endParaRPr>
          </a:p>
          <a:p>
            <a:pPr marL="285750" indent="-285750">
              <a:buFont typeface="Arial"/>
              <a:buChar char="•"/>
            </a:pPr>
            <a:endParaRPr lang="en-US" sz="1600" dirty="0">
              <a:solidFill>
                <a:srgbClr val="000000"/>
              </a:solidFill>
            </a:endParaRPr>
          </a:p>
          <a:p>
            <a:pPr marL="285750" indent="-285750">
              <a:buFont typeface="Arial"/>
              <a:buChar char="•"/>
            </a:pPr>
            <a:r>
              <a:rPr lang="en-US" sz="1600" dirty="0">
                <a:solidFill>
                  <a:srgbClr val="000000"/>
                </a:solidFill>
              </a:rPr>
              <a:t>Jesus became the final Passover Lamb.</a:t>
            </a:r>
          </a:p>
          <a:p>
            <a:pPr marL="285750" indent="-285750">
              <a:buFont typeface="Arial"/>
              <a:buChar char="•"/>
            </a:pPr>
            <a:endParaRPr lang="en-US" sz="1600" dirty="0">
              <a:solidFill>
                <a:srgbClr val="000000"/>
              </a:solidFill>
            </a:endParaRPr>
          </a:p>
          <a:p>
            <a:pPr marL="285750" indent="-285750">
              <a:buFont typeface="Arial"/>
              <a:buChar char="•"/>
            </a:pPr>
            <a:r>
              <a:rPr lang="en-US" sz="1600" dirty="0">
                <a:solidFill>
                  <a:srgbClr val="000000"/>
                </a:solidFill>
              </a:rPr>
              <a:t>Jesus’ death gave Him the</a:t>
            </a:r>
            <a:r>
              <a:rPr lang="en-US" sz="1600" baseline="0" dirty="0">
                <a:solidFill>
                  <a:srgbClr val="000000"/>
                </a:solidFill>
              </a:rPr>
              <a:t> right</a:t>
            </a:r>
            <a:r>
              <a:rPr lang="en-US" sz="1600" dirty="0">
                <a:solidFill>
                  <a:srgbClr val="000000"/>
                </a:solidFill>
              </a:rPr>
              <a:t> to save human beings from judgment and death.</a:t>
            </a:r>
          </a:p>
          <a:p>
            <a:pPr marL="285750" indent="-285750">
              <a:buFont typeface="Arial"/>
              <a:buChar char="•"/>
            </a:pPr>
            <a:endParaRPr lang="en-US" sz="1600" dirty="0">
              <a:solidFill>
                <a:srgbClr val="000000"/>
              </a:solidFill>
            </a:endParaRPr>
          </a:p>
          <a:p>
            <a:pPr marL="285750" indent="-285750">
              <a:buFont typeface="Arial"/>
              <a:buChar char="•"/>
            </a:pPr>
            <a:r>
              <a:rPr lang="en-US" sz="1600" dirty="0">
                <a:solidFill>
                  <a:srgbClr val="000000"/>
                </a:solidFill>
              </a:rPr>
              <a:t>God found a way to save us without violating</a:t>
            </a:r>
            <a:r>
              <a:rPr lang="en-US" sz="1600" baseline="0" dirty="0">
                <a:solidFill>
                  <a:srgbClr val="000000"/>
                </a:solidFill>
              </a:rPr>
              <a:t> righteousness and justice.</a:t>
            </a:r>
            <a:endParaRPr lang="en-US" sz="1600" dirty="0">
              <a:solidFill>
                <a:srgbClr val="000000"/>
              </a:solidFill>
            </a:endParaRPr>
          </a:p>
        </p:txBody>
      </p:sp>
      <p:sp>
        <p:nvSpPr>
          <p:cNvPr id="4" name="Slide Number Placeholder 3"/>
          <p:cNvSpPr>
            <a:spLocks noGrp="1"/>
          </p:cNvSpPr>
          <p:nvPr>
            <p:ph type="sldNum" sz="quarter" idx="10"/>
          </p:nvPr>
        </p:nvSpPr>
        <p:spPr/>
        <p:txBody>
          <a:bodyPr/>
          <a:lstStyle/>
          <a:p>
            <a:fld id="{347E24D1-BA45-7043-BCF8-BD8422989279}" type="slidenum">
              <a:rPr lang="en-US" smtClean="0"/>
              <a:t>11</a:t>
            </a:fld>
            <a:endParaRPr lang="en-US"/>
          </a:p>
        </p:txBody>
      </p:sp>
    </p:spTree>
    <p:extLst>
      <p:ext uri="{BB962C8B-B14F-4D97-AF65-F5344CB8AC3E}">
        <p14:creationId xmlns:p14="http://schemas.microsoft.com/office/powerpoint/2010/main" val="7434914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000000"/>
                </a:solidFill>
              </a:rPr>
              <a:t>God poured out all the punishment for our sin and shame on Jesus.</a:t>
            </a:r>
          </a:p>
          <a:p>
            <a:endParaRPr lang="en-US" sz="1800" dirty="0">
              <a:solidFill>
                <a:srgbClr val="000000"/>
              </a:solidFill>
            </a:endParaRPr>
          </a:p>
          <a:p>
            <a:pPr marL="285750" indent="-285750">
              <a:buFont typeface="Arial"/>
              <a:buChar char="•"/>
            </a:pPr>
            <a:r>
              <a:rPr lang="en-US" sz="1800" dirty="0">
                <a:solidFill>
                  <a:srgbClr val="000000"/>
                </a:solidFill>
              </a:rPr>
              <a:t>Jesus endured tremendous pain and suffering for us.</a:t>
            </a:r>
          </a:p>
          <a:p>
            <a:pPr marL="285750" indent="-285750">
              <a:buFont typeface="Arial"/>
              <a:buChar char="•"/>
            </a:pPr>
            <a:endParaRPr lang="en-US" sz="1800" dirty="0">
              <a:solidFill>
                <a:srgbClr val="000000"/>
              </a:solidFill>
            </a:endParaRPr>
          </a:p>
          <a:p>
            <a:pPr marL="285750" indent="-285750">
              <a:buFont typeface="Arial"/>
              <a:buChar char="•"/>
            </a:pPr>
            <a:r>
              <a:rPr lang="en-US" sz="1800" dirty="0">
                <a:solidFill>
                  <a:srgbClr val="000000"/>
                </a:solidFill>
              </a:rPr>
              <a:t>He</a:t>
            </a:r>
            <a:r>
              <a:rPr lang="en-US" sz="1800" baseline="0" dirty="0">
                <a:solidFill>
                  <a:srgbClr val="000000"/>
                </a:solidFill>
              </a:rPr>
              <a:t> was b</a:t>
            </a:r>
            <a:r>
              <a:rPr lang="en-US" sz="1800" dirty="0">
                <a:solidFill>
                  <a:srgbClr val="000000"/>
                </a:solidFill>
              </a:rPr>
              <a:t>eaten viciously.</a:t>
            </a:r>
          </a:p>
          <a:p>
            <a:pPr marL="285750" indent="-285750">
              <a:buFont typeface="Arial"/>
              <a:buChar char="•"/>
            </a:pPr>
            <a:endParaRPr lang="en-US" sz="1800" dirty="0">
              <a:solidFill>
                <a:srgbClr val="000000"/>
              </a:solidFill>
            </a:endParaRPr>
          </a:p>
          <a:p>
            <a:pPr marL="285750" indent="-285750">
              <a:buFont typeface="Arial"/>
              <a:buChar char="•"/>
            </a:pPr>
            <a:r>
              <a:rPr lang="en-US" sz="1800" dirty="0">
                <a:solidFill>
                  <a:srgbClr val="000000"/>
                </a:solidFill>
              </a:rPr>
              <a:t>Nailed to a wooden cross by hand and foot.</a:t>
            </a:r>
          </a:p>
          <a:p>
            <a:pPr marL="285750" indent="-285750">
              <a:buFont typeface="Arial"/>
              <a:buChar char="•"/>
            </a:pPr>
            <a:endParaRPr lang="en-US" sz="1800" dirty="0">
              <a:solidFill>
                <a:srgbClr val="000000"/>
              </a:solidFill>
            </a:endParaRPr>
          </a:p>
          <a:p>
            <a:pPr marL="285750" indent="-285750">
              <a:buFont typeface="Arial"/>
              <a:buChar char="•"/>
            </a:pPr>
            <a:r>
              <a:rPr lang="en-US" sz="1800" dirty="0">
                <a:solidFill>
                  <a:srgbClr val="000000"/>
                </a:solidFill>
              </a:rPr>
              <a:t>Perhaps the most excruciating, shameful death conceivable</a:t>
            </a:r>
            <a:r>
              <a:rPr lang="en-US" sz="1800" baseline="0" dirty="0">
                <a:solidFill>
                  <a:srgbClr val="000000"/>
                </a:solidFill>
              </a:rPr>
              <a:t>…</a:t>
            </a:r>
            <a:endParaRPr lang="en-US" sz="1800" dirty="0">
              <a:solidFill>
                <a:srgbClr val="000000"/>
              </a:solidFill>
            </a:endParaRPr>
          </a:p>
        </p:txBody>
      </p:sp>
      <p:sp>
        <p:nvSpPr>
          <p:cNvPr id="4" name="Slide Number Placeholder 3"/>
          <p:cNvSpPr>
            <a:spLocks noGrp="1"/>
          </p:cNvSpPr>
          <p:nvPr>
            <p:ph type="sldNum" sz="quarter" idx="10"/>
          </p:nvPr>
        </p:nvSpPr>
        <p:spPr/>
        <p:txBody>
          <a:bodyPr/>
          <a:lstStyle/>
          <a:p>
            <a:fld id="{347E24D1-BA45-7043-BCF8-BD8422989279}" type="slidenum">
              <a:rPr lang="en-US" smtClean="0"/>
              <a:t>12</a:t>
            </a:fld>
            <a:endParaRPr lang="en-US"/>
          </a:p>
        </p:txBody>
      </p:sp>
    </p:spTree>
    <p:extLst>
      <p:ext uri="{BB962C8B-B14F-4D97-AF65-F5344CB8AC3E}">
        <p14:creationId xmlns:p14="http://schemas.microsoft.com/office/powerpoint/2010/main" val="34415863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Romans used the crucifixion to execute criminals and terrorize the people.</a:t>
            </a:r>
          </a:p>
          <a:p>
            <a:endParaRPr lang="en-US" sz="1200" dirty="0"/>
          </a:p>
          <a:p>
            <a:pPr marL="285750" indent="-285750">
              <a:buFont typeface="Arial"/>
              <a:buChar char="•"/>
            </a:pPr>
            <a:r>
              <a:rPr lang="en-US" sz="1200" dirty="0">
                <a:solidFill>
                  <a:srgbClr val="000000"/>
                </a:solidFill>
              </a:rPr>
              <a:t>Prophesied in detail by the prophet Isaiah.</a:t>
            </a:r>
          </a:p>
          <a:p>
            <a:endParaRPr lang="en-US" sz="1200" dirty="0">
              <a:solidFill>
                <a:srgbClr val="000000"/>
              </a:solidFill>
            </a:endParaRPr>
          </a:p>
          <a:p>
            <a:pPr marL="171450" indent="-171450">
              <a:buFont typeface="Arial"/>
              <a:buChar char="•"/>
            </a:pPr>
            <a:r>
              <a:rPr lang="en-US" sz="1200" b="1" dirty="0">
                <a:solidFill>
                  <a:srgbClr val="000000"/>
                </a:solidFill>
              </a:rPr>
              <a:t>READ: </a:t>
            </a:r>
            <a:r>
              <a:rPr lang="en-US" sz="1200" dirty="0">
                <a:solidFill>
                  <a:srgbClr val="000000"/>
                </a:solidFill>
              </a:rPr>
              <a:t>Isaiah 52:13 – 15 and all of chapter 53</a:t>
            </a:r>
          </a:p>
          <a:p>
            <a:endParaRPr lang="en-US" sz="1200" dirty="0"/>
          </a:p>
          <a:p>
            <a:pPr marL="171450" indent="-171450">
              <a:buFont typeface="Arial"/>
              <a:buChar char="•"/>
            </a:pPr>
            <a:r>
              <a:rPr lang="en-US" sz="1200" dirty="0"/>
              <a:t>On the cross Jesus gave forgiveness to those who crucified Him:</a:t>
            </a:r>
            <a:br>
              <a:rPr lang="en-US" sz="1200" dirty="0"/>
            </a:br>
            <a:endParaRPr lang="en-US" sz="1200" dirty="0"/>
          </a:p>
          <a:p>
            <a:pPr marL="628650" lvl="1" indent="-171450">
              <a:buFont typeface="Arial"/>
              <a:buChar char="•"/>
            </a:pPr>
            <a:r>
              <a:rPr lang="en-US" sz="1200" dirty="0"/>
              <a:t>He said “Father,</a:t>
            </a:r>
            <a:r>
              <a:rPr lang="en-US" sz="1200" baseline="0" dirty="0"/>
              <a:t> forgive them for they know not what they do.”</a:t>
            </a:r>
            <a:endParaRPr lang="en-US" sz="1200" dirty="0"/>
          </a:p>
          <a:p>
            <a:pPr marL="171450" indent="-171450">
              <a:buFont typeface="Arial"/>
              <a:buChar char="•"/>
            </a:pPr>
            <a:endParaRPr lang="en-US" sz="1200" dirty="0"/>
          </a:p>
          <a:p>
            <a:pPr marL="171450" indent="-171450">
              <a:buFont typeface="Arial"/>
              <a:buChar char="•"/>
            </a:pPr>
            <a:r>
              <a:rPr lang="en-US" sz="1200" dirty="0"/>
              <a:t>Jesus cried with a loud voice “My God, my</a:t>
            </a:r>
            <a:r>
              <a:rPr lang="en-US" sz="1200" baseline="0" dirty="0"/>
              <a:t> God, why have you forsaken me?”</a:t>
            </a:r>
          </a:p>
          <a:p>
            <a:pPr marL="171450" indent="-171450">
              <a:buFont typeface="Arial"/>
              <a:buChar char="•"/>
            </a:pPr>
            <a:endParaRPr lang="en-US" sz="1200" baseline="0" dirty="0"/>
          </a:p>
          <a:p>
            <a:pPr marL="171450" indent="-171450">
              <a:buFont typeface="Arial"/>
              <a:buChar char="•"/>
            </a:pPr>
            <a:r>
              <a:rPr lang="en-US" sz="1200" baseline="0" dirty="0"/>
              <a:t>He was quoting Psalm 22. (</a:t>
            </a:r>
            <a:r>
              <a:rPr lang="en-US" sz="1200" b="1" baseline="0" dirty="0"/>
              <a:t>READ: </a:t>
            </a:r>
            <a:r>
              <a:rPr lang="en-US" sz="1200" baseline="0" dirty="0"/>
              <a:t>Psalm 22:1-18)</a:t>
            </a:r>
            <a:endParaRPr lang="en-US" sz="1200" dirty="0"/>
          </a:p>
          <a:p>
            <a:pPr marL="171450" indent="-171450">
              <a:buFont typeface="Arial"/>
              <a:buChar char="•"/>
            </a:pPr>
            <a:endParaRPr lang="en-US" sz="1200" dirty="0"/>
          </a:p>
          <a:p>
            <a:pPr marL="171450" indent="-171450">
              <a:buFont typeface="Arial"/>
              <a:buChar char="•"/>
            </a:pPr>
            <a:r>
              <a:rPr lang="en-US" sz="1200" dirty="0"/>
              <a:t>He gave up His spirit and died.</a:t>
            </a:r>
          </a:p>
          <a:p>
            <a:pPr marL="171450" indent="-171450">
              <a:buFont typeface="Arial"/>
              <a:buChar char="•"/>
            </a:pPr>
            <a:endParaRPr lang="en-US" sz="1200" dirty="0"/>
          </a:p>
          <a:p>
            <a:pPr marL="171450" indent="-171450">
              <a:buFont typeface="Arial"/>
              <a:buChar char="•"/>
            </a:pPr>
            <a:r>
              <a:rPr lang="en-US" sz="1200" dirty="0"/>
              <a:t>This is the single most important act that has ever taken place in history.</a:t>
            </a:r>
          </a:p>
          <a:p>
            <a:endParaRPr lang="en-US" sz="1200" dirty="0"/>
          </a:p>
          <a:p>
            <a:r>
              <a:rPr lang="en-US" sz="1200" dirty="0"/>
              <a:t>Why would God do all this for you and me?</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347E24D1-BA45-7043-BCF8-BD8422989279}" type="slidenum">
              <a:rPr lang="en-US" smtClean="0"/>
              <a:t>13</a:t>
            </a:fld>
            <a:endParaRPr lang="en-US"/>
          </a:p>
        </p:txBody>
      </p:sp>
    </p:spTree>
    <p:extLst>
      <p:ext uri="{BB962C8B-B14F-4D97-AF65-F5344CB8AC3E}">
        <p14:creationId xmlns:p14="http://schemas.microsoft.com/office/powerpoint/2010/main" val="19589738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399"/>
            <a:ext cx="5486400" cy="4240583"/>
          </a:xfrm>
        </p:spPr>
        <p:txBody>
          <a:bodyPr/>
          <a:lstStyle/>
          <a:p>
            <a:r>
              <a:rPr lang="en-US" sz="1600" b="1" dirty="0">
                <a:solidFill>
                  <a:srgbClr val="000000"/>
                </a:solidFill>
              </a:rPr>
              <a:t>God wanted to save us because He loves us.</a:t>
            </a:r>
          </a:p>
          <a:p>
            <a:endParaRPr lang="en-US" sz="1600" b="1" dirty="0">
              <a:solidFill>
                <a:srgbClr val="000000"/>
              </a:solidFill>
            </a:endParaRPr>
          </a:p>
          <a:p>
            <a:pPr marL="285750" indent="-285750">
              <a:buFont typeface="Arial"/>
              <a:buChar char="•"/>
            </a:pPr>
            <a:r>
              <a:rPr lang="en-US" sz="1600" dirty="0">
                <a:solidFill>
                  <a:srgbClr val="000000"/>
                </a:solidFill>
              </a:rPr>
              <a:t>Love is the chief characteristic of God.</a:t>
            </a:r>
          </a:p>
          <a:p>
            <a:pPr marL="285750" indent="-285750">
              <a:buFont typeface="Arial"/>
              <a:buChar char="•"/>
            </a:pPr>
            <a:endParaRPr lang="en-US" sz="1600" dirty="0">
              <a:solidFill>
                <a:srgbClr val="000000"/>
              </a:solidFill>
            </a:endParaRPr>
          </a:p>
          <a:p>
            <a:pPr marL="285750" indent="-285750">
              <a:buFont typeface="Arial"/>
              <a:buChar char="•"/>
            </a:pPr>
            <a:r>
              <a:rPr lang="en-US" sz="1600" b="1" dirty="0">
                <a:solidFill>
                  <a:srgbClr val="000000"/>
                </a:solidFill>
              </a:rPr>
              <a:t>READ: </a:t>
            </a:r>
            <a:r>
              <a:rPr lang="en-US" sz="1600" dirty="0">
                <a:solidFill>
                  <a:srgbClr val="000000"/>
                </a:solidFill>
              </a:rPr>
              <a:t>John 3:16, Romans 5:8, 1 John 4:8 (38)</a:t>
            </a:r>
          </a:p>
          <a:p>
            <a:pPr marL="285750" indent="-285750">
              <a:buFont typeface="Arial"/>
              <a:buChar char="•"/>
            </a:pPr>
            <a:endParaRPr lang="en-US" sz="1600" dirty="0">
              <a:solidFill>
                <a:srgbClr val="000000"/>
              </a:solidFill>
            </a:endParaRPr>
          </a:p>
          <a:p>
            <a:pPr marL="285750" indent="-285750">
              <a:buFont typeface="Arial"/>
              <a:buChar char="•"/>
            </a:pPr>
            <a:r>
              <a:rPr lang="en-US" sz="1600" dirty="0">
                <a:solidFill>
                  <a:srgbClr val="000000"/>
                </a:solidFill>
              </a:rPr>
              <a:t>God is the perfect balance of love and justice.</a:t>
            </a:r>
          </a:p>
          <a:p>
            <a:pPr marL="285750" indent="-285750">
              <a:buFont typeface="Arial"/>
              <a:buChar char="•"/>
            </a:pPr>
            <a:endParaRPr lang="en-US" sz="1600" dirty="0">
              <a:solidFill>
                <a:srgbClr val="000000"/>
              </a:solidFill>
            </a:endParaRPr>
          </a:p>
          <a:p>
            <a:pPr marL="285750" indent="-285750">
              <a:buFont typeface="Arial"/>
              <a:buChar char="•"/>
            </a:pPr>
            <a:r>
              <a:rPr lang="en-US" sz="1600" dirty="0">
                <a:solidFill>
                  <a:srgbClr val="000000"/>
                </a:solidFill>
              </a:rPr>
              <a:t>The justice of God requires punishment for sin.</a:t>
            </a:r>
          </a:p>
          <a:p>
            <a:pPr marL="285750" indent="-285750">
              <a:buFont typeface="Arial"/>
              <a:buChar char="•"/>
            </a:pPr>
            <a:endParaRPr lang="en-US" sz="1600" dirty="0">
              <a:solidFill>
                <a:srgbClr val="000000"/>
              </a:solidFill>
            </a:endParaRPr>
          </a:p>
          <a:p>
            <a:pPr marL="285750" indent="-285750">
              <a:buFont typeface="Arial"/>
              <a:buChar char="•"/>
            </a:pPr>
            <a:r>
              <a:rPr lang="en-US" sz="1600" dirty="0">
                <a:solidFill>
                  <a:srgbClr val="000000"/>
                </a:solidFill>
              </a:rPr>
              <a:t>The love of God sent His Son to die for our sins.</a:t>
            </a:r>
          </a:p>
          <a:p>
            <a:pPr marL="285750" indent="-285750">
              <a:buFont typeface="Arial"/>
              <a:buChar char="•"/>
            </a:pPr>
            <a:endParaRPr lang="en-US" sz="1600" dirty="0">
              <a:solidFill>
                <a:srgbClr val="000000"/>
              </a:solidFill>
            </a:endParaRPr>
          </a:p>
          <a:p>
            <a:pPr marL="285750" indent="-285750">
              <a:buFont typeface="Arial"/>
              <a:buChar char="•"/>
            </a:pPr>
            <a:r>
              <a:rPr lang="en-US" sz="1600" dirty="0">
                <a:solidFill>
                  <a:srgbClr val="000000"/>
                </a:solidFill>
              </a:rPr>
              <a:t>God loves every human being regardless of what they have done.</a:t>
            </a:r>
          </a:p>
          <a:p>
            <a:pPr marL="285750" indent="-285750">
              <a:buFont typeface="Arial"/>
              <a:buChar char="•"/>
            </a:pPr>
            <a:endParaRPr lang="en-US" sz="1600" dirty="0">
              <a:solidFill>
                <a:srgbClr val="000000"/>
              </a:solidFill>
            </a:endParaRPr>
          </a:p>
          <a:p>
            <a:pPr marL="285750" indent="-285750">
              <a:buFont typeface="Arial"/>
              <a:buChar char="•"/>
            </a:pPr>
            <a:r>
              <a:rPr lang="en-US" sz="1600" b="1" dirty="0">
                <a:solidFill>
                  <a:srgbClr val="000000"/>
                </a:solidFill>
              </a:rPr>
              <a:t>READ: </a:t>
            </a:r>
            <a:r>
              <a:rPr lang="en-US" sz="1600" dirty="0">
                <a:solidFill>
                  <a:srgbClr val="000000"/>
                </a:solidFill>
              </a:rPr>
              <a:t>Ephesians 3:14-19 (39)</a:t>
            </a:r>
          </a:p>
        </p:txBody>
      </p:sp>
      <p:sp>
        <p:nvSpPr>
          <p:cNvPr id="4" name="Slide Number Placeholder 3"/>
          <p:cNvSpPr>
            <a:spLocks noGrp="1"/>
          </p:cNvSpPr>
          <p:nvPr>
            <p:ph type="sldNum" sz="quarter" idx="10"/>
          </p:nvPr>
        </p:nvSpPr>
        <p:spPr/>
        <p:txBody>
          <a:bodyPr/>
          <a:lstStyle/>
          <a:p>
            <a:fld id="{347E24D1-BA45-7043-BCF8-BD8422989279}" type="slidenum">
              <a:rPr lang="en-US" smtClean="0"/>
              <a:t>14</a:t>
            </a:fld>
            <a:endParaRPr lang="en-US"/>
          </a:p>
        </p:txBody>
      </p:sp>
    </p:spTree>
    <p:extLst>
      <p:ext uri="{BB962C8B-B14F-4D97-AF65-F5344CB8AC3E}">
        <p14:creationId xmlns:p14="http://schemas.microsoft.com/office/powerpoint/2010/main" val="7434914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solidFill>
                  <a:srgbClr val="000000"/>
                </a:solidFill>
              </a:rPr>
              <a:t>But that</a:t>
            </a:r>
            <a:r>
              <a:rPr lang="fr-FR" sz="1400" dirty="0">
                <a:solidFill>
                  <a:srgbClr val="000000"/>
                </a:solidFill>
              </a:rPr>
              <a:t>’</a:t>
            </a:r>
            <a:r>
              <a:rPr lang="en-US" sz="1400" dirty="0">
                <a:solidFill>
                  <a:srgbClr val="000000"/>
                </a:solidFill>
              </a:rPr>
              <a:t>s not all…</a:t>
            </a:r>
          </a:p>
          <a:p>
            <a:endParaRPr lang="en-US" sz="1400" dirty="0">
              <a:solidFill>
                <a:srgbClr val="000000"/>
              </a:solidFill>
            </a:endParaRPr>
          </a:p>
          <a:p>
            <a:r>
              <a:rPr lang="en-US" sz="1400" b="1" dirty="0">
                <a:solidFill>
                  <a:srgbClr val="000000"/>
                </a:solidFill>
              </a:rPr>
              <a:t>Jesus’ death on the cross gave Him authority over death and the grave.</a:t>
            </a:r>
          </a:p>
          <a:p>
            <a:pPr marL="285750" indent="-285750">
              <a:buFont typeface="Arial"/>
              <a:buChar char="•"/>
            </a:pPr>
            <a:endParaRPr lang="en-US" sz="1400" dirty="0">
              <a:solidFill>
                <a:srgbClr val="000000"/>
              </a:solidFill>
            </a:endParaRPr>
          </a:p>
          <a:p>
            <a:pPr marL="285750" indent="-285750">
              <a:buFont typeface="Arial"/>
              <a:buChar char="•"/>
            </a:pPr>
            <a:r>
              <a:rPr lang="en-US" sz="1400" dirty="0">
                <a:solidFill>
                  <a:srgbClr val="000000"/>
                </a:solidFill>
              </a:rPr>
              <a:t>Jesus broke the curse of sin and death</a:t>
            </a:r>
            <a:r>
              <a:rPr lang="en-US" sz="1400" baseline="0" dirty="0">
                <a:solidFill>
                  <a:srgbClr val="000000"/>
                </a:solidFill>
              </a:rPr>
              <a:t> from Adam.</a:t>
            </a:r>
            <a:endParaRPr lang="en-US" sz="1400" dirty="0">
              <a:solidFill>
                <a:srgbClr val="000000"/>
              </a:solidFill>
            </a:endParaRPr>
          </a:p>
          <a:p>
            <a:pPr marL="285750" indent="-285750">
              <a:buFont typeface="Arial"/>
              <a:buChar char="•"/>
            </a:pPr>
            <a:endParaRPr lang="en-US" sz="1400" dirty="0">
              <a:solidFill>
                <a:srgbClr val="000000"/>
              </a:solidFill>
            </a:endParaRPr>
          </a:p>
          <a:p>
            <a:pPr marL="285750" indent="-285750">
              <a:buFont typeface="Arial"/>
              <a:buChar char="•"/>
            </a:pPr>
            <a:r>
              <a:rPr lang="en-US" sz="1400" dirty="0">
                <a:solidFill>
                  <a:srgbClr val="000000"/>
                </a:solidFill>
              </a:rPr>
              <a:t>After 3 days, Jesus rose from the dead. (explain)</a:t>
            </a:r>
          </a:p>
          <a:p>
            <a:pPr marL="742950" lvl="1" indent="-285750">
              <a:buFont typeface="Arial"/>
              <a:buChar char="•"/>
            </a:pPr>
            <a:r>
              <a:rPr lang="en-US" sz="1400" dirty="0">
                <a:solidFill>
                  <a:srgbClr val="000000"/>
                </a:solidFill>
              </a:rPr>
              <a:t>Appeared to over 500 people at one time. (1 Cor 15:16)</a:t>
            </a:r>
          </a:p>
          <a:p>
            <a:pPr marL="285750" indent="-285750">
              <a:buFont typeface="Arial"/>
              <a:buChar char="•"/>
            </a:pPr>
            <a:endParaRPr lang="en-US" sz="1400" dirty="0">
              <a:solidFill>
                <a:srgbClr val="000000"/>
              </a:solidFill>
            </a:endParaRPr>
          </a:p>
          <a:p>
            <a:pPr marL="285750" indent="-285750">
              <a:buFont typeface="Arial"/>
              <a:buChar char="•"/>
            </a:pPr>
            <a:r>
              <a:rPr lang="en-US" sz="1400" dirty="0">
                <a:solidFill>
                  <a:srgbClr val="000000"/>
                </a:solidFill>
              </a:rPr>
              <a:t>Jesus appeared to His disciples and gave them final instructions.</a:t>
            </a:r>
          </a:p>
          <a:p>
            <a:pPr marL="742950" lvl="1" indent="-285750">
              <a:buFont typeface="Arial"/>
              <a:buChar char="•"/>
            </a:pPr>
            <a:r>
              <a:rPr lang="en-US" sz="1400" dirty="0">
                <a:solidFill>
                  <a:srgbClr val="000000"/>
                </a:solidFill>
              </a:rPr>
              <a:t>To wait</a:t>
            </a:r>
            <a:r>
              <a:rPr lang="en-US" sz="1400" baseline="0" dirty="0">
                <a:solidFill>
                  <a:srgbClr val="000000"/>
                </a:solidFill>
              </a:rPr>
              <a:t> for a special baptism of the Holy Spirit.</a:t>
            </a:r>
          </a:p>
          <a:p>
            <a:pPr marL="742950" lvl="1" indent="-285750">
              <a:buFont typeface="Arial"/>
              <a:buChar char="•"/>
            </a:pPr>
            <a:r>
              <a:rPr lang="en-US" sz="1400" baseline="0" dirty="0">
                <a:solidFill>
                  <a:srgbClr val="000000"/>
                </a:solidFill>
              </a:rPr>
              <a:t>To establish the church by making disciples.</a:t>
            </a:r>
            <a:endParaRPr lang="en-US" sz="1400" dirty="0">
              <a:solidFill>
                <a:srgbClr val="000000"/>
              </a:solidFill>
            </a:endParaRPr>
          </a:p>
          <a:p>
            <a:pPr marL="285750" indent="-285750">
              <a:buFont typeface="Arial"/>
              <a:buChar char="•"/>
            </a:pPr>
            <a:endParaRPr lang="en-US" sz="1400" dirty="0">
              <a:solidFill>
                <a:srgbClr val="000000"/>
              </a:solidFill>
            </a:endParaRPr>
          </a:p>
          <a:p>
            <a:r>
              <a:rPr lang="en-US" sz="1400" dirty="0">
                <a:solidFill>
                  <a:srgbClr val="000000"/>
                </a:solidFill>
              </a:rPr>
              <a:t>Jesus sacrifice for sin does not automatically apply to everyone…</a:t>
            </a:r>
          </a:p>
        </p:txBody>
      </p:sp>
      <p:sp>
        <p:nvSpPr>
          <p:cNvPr id="4" name="Slide Number Placeholder 3"/>
          <p:cNvSpPr>
            <a:spLocks noGrp="1"/>
          </p:cNvSpPr>
          <p:nvPr>
            <p:ph type="sldNum" sz="quarter" idx="10"/>
          </p:nvPr>
        </p:nvSpPr>
        <p:spPr/>
        <p:txBody>
          <a:bodyPr/>
          <a:lstStyle/>
          <a:p>
            <a:fld id="{347E24D1-BA45-7043-BCF8-BD8422989279}" type="slidenum">
              <a:rPr lang="en-US" smtClean="0"/>
              <a:t>15</a:t>
            </a:fld>
            <a:endParaRPr lang="en-US"/>
          </a:p>
        </p:txBody>
      </p:sp>
    </p:spTree>
    <p:extLst>
      <p:ext uri="{BB962C8B-B14F-4D97-AF65-F5344CB8AC3E}">
        <p14:creationId xmlns:p14="http://schemas.microsoft.com/office/powerpoint/2010/main" val="34415863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solidFill>
                  <a:srgbClr val="000000"/>
                </a:solidFill>
              </a:rPr>
              <a:t>In order for Christ’s sacrifice to apply to us, we must be born again.</a:t>
            </a:r>
          </a:p>
          <a:p>
            <a:endParaRPr lang="en-US" sz="1600" b="1" dirty="0">
              <a:solidFill>
                <a:srgbClr val="000000"/>
              </a:solidFill>
            </a:endParaRPr>
          </a:p>
          <a:p>
            <a:pPr marL="285750" indent="-285750">
              <a:buFont typeface="Arial"/>
              <a:buChar char="•"/>
            </a:pPr>
            <a:r>
              <a:rPr lang="en-US" sz="1600" b="1" dirty="0">
                <a:solidFill>
                  <a:srgbClr val="000000"/>
                </a:solidFill>
              </a:rPr>
              <a:t>Read: </a:t>
            </a:r>
            <a:r>
              <a:rPr lang="en-US" sz="1600" dirty="0">
                <a:solidFill>
                  <a:srgbClr val="000000"/>
                </a:solidFill>
              </a:rPr>
              <a:t>John 3:3-6 (40)</a:t>
            </a:r>
          </a:p>
          <a:p>
            <a:pPr marL="285750" indent="-285750">
              <a:buFont typeface="Arial"/>
              <a:buChar char="•"/>
            </a:pPr>
            <a:endParaRPr lang="en-US" sz="1600" dirty="0">
              <a:solidFill>
                <a:srgbClr val="000000"/>
              </a:solidFill>
            </a:endParaRPr>
          </a:p>
          <a:p>
            <a:pPr marL="285750" indent="-285750">
              <a:buFont typeface="Arial"/>
              <a:buChar char="•"/>
            </a:pPr>
            <a:r>
              <a:rPr lang="en-US" sz="1600" dirty="0">
                <a:solidFill>
                  <a:srgbClr val="000000"/>
                </a:solidFill>
              </a:rPr>
              <a:t>Being born again puts us in a new family.</a:t>
            </a:r>
          </a:p>
          <a:p>
            <a:pPr marL="285750" indent="-285750">
              <a:buFont typeface="Arial"/>
              <a:buChar char="•"/>
            </a:pPr>
            <a:endParaRPr lang="en-US" sz="1600" dirty="0">
              <a:solidFill>
                <a:srgbClr val="000000"/>
              </a:solidFill>
            </a:endParaRPr>
          </a:p>
          <a:p>
            <a:pPr marL="285750" indent="-285750">
              <a:buFont typeface="Arial"/>
              <a:buChar char="•"/>
            </a:pPr>
            <a:r>
              <a:rPr lang="en-US" sz="1600" dirty="0">
                <a:solidFill>
                  <a:srgbClr val="000000"/>
                </a:solidFill>
              </a:rPr>
              <a:t>We are no longer Adams seed.</a:t>
            </a:r>
          </a:p>
          <a:p>
            <a:pPr marL="285750" indent="-285750">
              <a:buFont typeface="Arial"/>
              <a:buChar char="•"/>
            </a:pPr>
            <a:endParaRPr lang="en-US" sz="1600" dirty="0">
              <a:solidFill>
                <a:srgbClr val="000000"/>
              </a:solidFill>
            </a:endParaRPr>
          </a:p>
          <a:p>
            <a:pPr marL="285750" indent="-285750">
              <a:buFont typeface="Arial"/>
              <a:buChar char="•"/>
            </a:pPr>
            <a:r>
              <a:rPr lang="en-US" sz="1600" dirty="0">
                <a:solidFill>
                  <a:srgbClr val="000000"/>
                </a:solidFill>
              </a:rPr>
              <a:t>We belong to Christ.</a:t>
            </a:r>
          </a:p>
          <a:p>
            <a:endParaRPr lang="en-US" sz="1600" dirty="0">
              <a:solidFill>
                <a:srgbClr val="000000"/>
              </a:solidFill>
            </a:endParaRPr>
          </a:p>
          <a:p>
            <a:r>
              <a:rPr lang="en-US" sz="1600" dirty="0">
                <a:solidFill>
                  <a:srgbClr val="000000"/>
                </a:solidFill>
              </a:rPr>
              <a:t>How do you get born again?</a:t>
            </a:r>
          </a:p>
          <a:p>
            <a:endParaRPr lang="en-US" sz="1800" b="1" dirty="0">
              <a:solidFill>
                <a:srgbClr val="000000"/>
              </a:solidFill>
            </a:endParaRPr>
          </a:p>
        </p:txBody>
      </p:sp>
      <p:sp>
        <p:nvSpPr>
          <p:cNvPr id="4" name="Slide Number Placeholder 3"/>
          <p:cNvSpPr>
            <a:spLocks noGrp="1"/>
          </p:cNvSpPr>
          <p:nvPr>
            <p:ph type="sldNum" sz="quarter" idx="10"/>
          </p:nvPr>
        </p:nvSpPr>
        <p:spPr/>
        <p:txBody>
          <a:bodyPr/>
          <a:lstStyle/>
          <a:p>
            <a:fld id="{347E24D1-BA45-7043-BCF8-BD8422989279}" type="slidenum">
              <a:rPr lang="en-US" smtClean="0"/>
              <a:t>16</a:t>
            </a:fld>
            <a:endParaRPr lang="en-US" dirty="0"/>
          </a:p>
        </p:txBody>
      </p:sp>
    </p:spTree>
    <p:extLst>
      <p:ext uri="{BB962C8B-B14F-4D97-AF65-F5344CB8AC3E}">
        <p14:creationId xmlns:p14="http://schemas.microsoft.com/office/powerpoint/2010/main" val="7434914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569832"/>
          </a:xfrm>
        </p:spPr>
        <p:txBody>
          <a:bodyPr/>
          <a:lstStyle/>
          <a:p>
            <a:r>
              <a:rPr lang="en-US" sz="1400" b="1" dirty="0">
                <a:solidFill>
                  <a:srgbClr val="000000"/>
                </a:solidFill>
              </a:rPr>
              <a:t>Being born again is a process of repentance, baptism, and being filled with the Holy Spirit.</a:t>
            </a:r>
          </a:p>
          <a:p>
            <a:endParaRPr lang="en-US" sz="1400" b="1" dirty="0">
              <a:solidFill>
                <a:srgbClr val="000000"/>
              </a:solidFill>
            </a:endParaRPr>
          </a:p>
          <a:p>
            <a:pPr marL="285750" indent="-285750">
              <a:buFont typeface="Arial"/>
              <a:buChar char="•"/>
            </a:pPr>
            <a:r>
              <a:rPr lang="en-US" sz="1400" b="1" dirty="0">
                <a:solidFill>
                  <a:srgbClr val="000000"/>
                </a:solidFill>
              </a:rPr>
              <a:t>READ: </a:t>
            </a:r>
            <a:r>
              <a:rPr lang="en-US" sz="1400" dirty="0">
                <a:solidFill>
                  <a:srgbClr val="000000"/>
                </a:solidFill>
              </a:rPr>
              <a:t>Acts 2:36-38 (40)</a:t>
            </a:r>
          </a:p>
          <a:p>
            <a:pPr marL="285750" indent="-285750">
              <a:buFont typeface="Arial"/>
              <a:buChar char="•"/>
            </a:pPr>
            <a:endParaRPr lang="en-US" sz="1400" dirty="0">
              <a:solidFill>
                <a:srgbClr val="000000"/>
              </a:solidFill>
            </a:endParaRPr>
          </a:p>
          <a:p>
            <a:pPr marL="285750" indent="-285750">
              <a:buFont typeface="Arial"/>
              <a:buChar char="•"/>
            </a:pPr>
            <a:r>
              <a:rPr lang="en-US" sz="1400" b="1" dirty="0">
                <a:solidFill>
                  <a:srgbClr val="000000"/>
                </a:solidFill>
              </a:rPr>
              <a:t>Repent: </a:t>
            </a:r>
            <a:r>
              <a:rPr lang="en-US" sz="1400" b="0" dirty="0">
                <a:solidFill>
                  <a:srgbClr val="000000"/>
                </a:solidFill>
              </a:rPr>
              <a:t>C</a:t>
            </a:r>
            <a:r>
              <a:rPr lang="en-US" sz="1400" dirty="0">
                <a:solidFill>
                  <a:srgbClr val="000000"/>
                </a:solidFill>
              </a:rPr>
              <a:t>hange your mind. “I’m going to do it God’s way.”</a:t>
            </a:r>
          </a:p>
          <a:p>
            <a:pPr marL="285750" indent="-285750">
              <a:buFont typeface="Arial"/>
              <a:buChar char="•"/>
            </a:pPr>
            <a:endParaRPr lang="en-US" sz="1400" dirty="0">
              <a:solidFill>
                <a:srgbClr val="000000"/>
              </a:solidFill>
            </a:endParaRPr>
          </a:p>
          <a:p>
            <a:pPr marL="285750" indent="-285750">
              <a:buFont typeface="Arial"/>
              <a:buChar char="•"/>
            </a:pPr>
            <a:r>
              <a:rPr lang="en-US" sz="1400" b="1" dirty="0">
                <a:solidFill>
                  <a:srgbClr val="000000"/>
                </a:solidFill>
              </a:rPr>
              <a:t>Baptism:</a:t>
            </a:r>
            <a:r>
              <a:rPr lang="en-US" sz="1400" b="0" dirty="0">
                <a:solidFill>
                  <a:srgbClr val="000000"/>
                </a:solidFill>
              </a:rPr>
              <a:t> Immersion </a:t>
            </a:r>
            <a:r>
              <a:rPr lang="en-US" sz="1400" dirty="0">
                <a:solidFill>
                  <a:srgbClr val="000000"/>
                </a:solidFill>
              </a:rPr>
              <a:t>in water, calling on name of the Lord.</a:t>
            </a:r>
          </a:p>
          <a:p>
            <a:pPr marL="285750" indent="-285750">
              <a:buFont typeface="Arial"/>
              <a:buChar char="•"/>
            </a:pPr>
            <a:endParaRPr lang="en-US" sz="1400" dirty="0">
              <a:solidFill>
                <a:srgbClr val="000000"/>
              </a:solidFill>
            </a:endParaRPr>
          </a:p>
          <a:p>
            <a:pPr marL="285750" indent="-285750">
              <a:buFont typeface="Arial"/>
              <a:buChar char="•"/>
            </a:pPr>
            <a:r>
              <a:rPr lang="en-US" sz="1400" b="1" dirty="0">
                <a:solidFill>
                  <a:srgbClr val="000000"/>
                </a:solidFill>
              </a:rPr>
              <a:t>Holy Spirit: </a:t>
            </a:r>
            <a:r>
              <a:rPr lang="en-US" sz="1400" dirty="0">
                <a:solidFill>
                  <a:srgbClr val="000000"/>
                </a:solidFill>
              </a:rPr>
              <a:t>A spiritual gift</a:t>
            </a:r>
            <a:r>
              <a:rPr lang="en-US" sz="1400" baseline="0" dirty="0">
                <a:solidFill>
                  <a:srgbClr val="000000"/>
                </a:solidFill>
              </a:rPr>
              <a:t> that </a:t>
            </a:r>
            <a:r>
              <a:rPr lang="en-US" sz="1400" dirty="0">
                <a:solidFill>
                  <a:srgbClr val="000000"/>
                </a:solidFill>
              </a:rPr>
              <a:t>gives you power to overcome.</a:t>
            </a:r>
          </a:p>
          <a:p>
            <a:pPr marL="285750" indent="-285750">
              <a:buFont typeface="Arial"/>
              <a:buChar char="•"/>
            </a:pPr>
            <a:endParaRPr lang="en-US" sz="1400" dirty="0">
              <a:solidFill>
                <a:srgbClr val="000000"/>
              </a:solidFill>
            </a:endParaRPr>
          </a:p>
          <a:p>
            <a:pPr marL="285750" indent="-285750">
              <a:buFont typeface="Arial"/>
              <a:buChar char="•"/>
            </a:pPr>
            <a:r>
              <a:rPr lang="en-US" sz="1400" dirty="0">
                <a:solidFill>
                  <a:srgbClr val="000000"/>
                </a:solidFill>
              </a:rPr>
              <a:t>Tongues were often associated with the Holy Spirit filling in Acts.</a:t>
            </a:r>
          </a:p>
          <a:p>
            <a:pPr marL="285750" indent="-285750">
              <a:buFont typeface="Arial"/>
              <a:buChar char="•"/>
            </a:pPr>
            <a:endParaRPr lang="en-US" sz="1400" dirty="0">
              <a:solidFill>
                <a:srgbClr val="000000"/>
              </a:solidFill>
            </a:endParaRPr>
          </a:p>
          <a:p>
            <a:pPr marL="285750" indent="-285750">
              <a:buFont typeface="Arial"/>
              <a:buChar char="•"/>
            </a:pPr>
            <a:r>
              <a:rPr lang="en-US" sz="1400" dirty="0">
                <a:solidFill>
                  <a:srgbClr val="000000"/>
                </a:solidFill>
              </a:rPr>
              <a:t>Millions have experienced this infilling.</a:t>
            </a:r>
          </a:p>
          <a:p>
            <a:pPr marL="285750" indent="-285750">
              <a:buFont typeface="Arial"/>
              <a:buChar char="•"/>
            </a:pPr>
            <a:endParaRPr lang="en-US" sz="1400" dirty="0">
              <a:solidFill>
                <a:srgbClr val="000000"/>
              </a:solidFill>
            </a:endParaRPr>
          </a:p>
          <a:p>
            <a:pPr marL="0" indent="0">
              <a:buFont typeface="Arial"/>
              <a:buNone/>
            </a:pPr>
            <a:r>
              <a:rPr lang="en-US" sz="1400" dirty="0">
                <a:solidFill>
                  <a:srgbClr val="000000"/>
                </a:solidFill>
              </a:rPr>
              <a:t>What about people who haven’t done this?</a:t>
            </a:r>
          </a:p>
          <a:p>
            <a:pPr marL="285750" indent="-285750">
              <a:buFont typeface="Arial"/>
              <a:buChar char="•"/>
            </a:pPr>
            <a:endParaRPr lang="en-US" sz="1400" dirty="0">
              <a:solidFill>
                <a:srgbClr val="000000"/>
              </a:solidFill>
            </a:endParaRPr>
          </a:p>
          <a:p>
            <a:pPr marL="285750" indent="-285750">
              <a:buFont typeface="Arial"/>
              <a:buChar char="•"/>
            </a:pPr>
            <a:r>
              <a:rPr lang="en-US" sz="1400" dirty="0">
                <a:solidFill>
                  <a:srgbClr val="000000"/>
                </a:solidFill>
              </a:rPr>
              <a:t>Some people disagree</a:t>
            </a:r>
            <a:r>
              <a:rPr lang="en-US" sz="1400" baseline="0" dirty="0">
                <a:solidFill>
                  <a:srgbClr val="000000"/>
                </a:solidFill>
              </a:rPr>
              <a:t> about what you need to do to be saved.</a:t>
            </a:r>
            <a:endParaRPr lang="en-US" sz="1400" dirty="0">
              <a:solidFill>
                <a:srgbClr val="000000"/>
              </a:solidFill>
            </a:endParaRPr>
          </a:p>
          <a:p>
            <a:pPr marL="285750" indent="-285750">
              <a:buFont typeface="Arial"/>
              <a:buChar char="•"/>
            </a:pPr>
            <a:endParaRPr lang="en-US" sz="1400" dirty="0">
              <a:solidFill>
                <a:srgbClr val="000000"/>
              </a:solidFill>
            </a:endParaRPr>
          </a:p>
          <a:p>
            <a:pPr marL="285750" indent="-285750">
              <a:buFont typeface="Arial"/>
              <a:buChar char="•"/>
            </a:pPr>
            <a:r>
              <a:rPr lang="en-US" sz="1400" dirty="0">
                <a:solidFill>
                  <a:srgbClr val="000000"/>
                </a:solidFill>
              </a:rPr>
              <a:t>It’s not our job to judge others, but</a:t>
            </a:r>
            <a:r>
              <a:rPr lang="en-US" sz="1400" baseline="0" dirty="0">
                <a:solidFill>
                  <a:srgbClr val="000000"/>
                </a:solidFill>
              </a:rPr>
              <a:t> to obey the word of God.</a:t>
            </a:r>
            <a:endParaRPr lang="en-US" sz="1400" dirty="0">
              <a:solidFill>
                <a:srgbClr val="000000"/>
              </a:solidFill>
            </a:endParaRPr>
          </a:p>
          <a:p>
            <a:pPr marL="285750" indent="-285750">
              <a:buFont typeface="Arial"/>
              <a:buChar char="•"/>
            </a:pPr>
            <a:endParaRPr lang="en-US" sz="1400" dirty="0">
              <a:solidFill>
                <a:srgbClr val="000000"/>
              </a:solidFill>
            </a:endParaRPr>
          </a:p>
          <a:p>
            <a:pPr marL="285750" indent="-285750">
              <a:buFont typeface="Arial"/>
              <a:buChar char="•"/>
            </a:pPr>
            <a:r>
              <a:rPr lang="en-US" sz="1400" dirty="0">
                <a:solidFill>
                  <a:srgbClr val="000000"/>
                </a:solidFill>
              </a:rPr>
              <a:t>Christ is the focus, not a formula.</a:t>
            </a:r>
          </a:p>
          <a:p>
            <a:pPr marL="285750" indent="-285750">
              <a:buFont typeface="Arial"/>
              <a:buChar char="•"/>
            </a:pPr>
            <a:endParaRPr lang="en-US" sz="1400" dirty="0">
              <a:solidFill>
                <a:srgbClr val="000000"/>
              </a:solidFill>
            </a:endParaRPr>
          </a:p>
          <a:p>
            <a:pPr marL="285750" indent="-285750">
              <a:buFont typeface="Arial"/>
              <a:buChar char="•"/>
            </a:pPr>
            <a:r>
              <a:rPr lang="en-US" sz="1400" dirty="0">
                <a:solidFill>
                  <a:srgbClr val="000000"/>
                </a:solidFill>
              </a:rPr>
              <a:t>God gave us a map, we should follow it. </a:t>
            </a:r>
          </a:p>
        </p:txBody>
      </p:sp>
      <p:sp>
        <p:nvSpPr>
          <p:cNvPr id="4" name="Slide Number Placeholder 3"/>
          <p:cNvSpPr>
            <a:spLocks noGrp="1"/>
          </p:cNvSpPr>
          <p:nvPr>
            <p:ph type="sldNum" sz="quarter" idx="10"/>
          </p:nvPr>
        </p:nvSpPr>
        <p:spPr/>
        <p:txBody>
          <a:bodyPr/>
          <a:lstStyle/>
          <a:p>
            <a:fld id="{347E24D1-BA45-7043-BCF8-BD8422989279}" type="slidenum">
              <a:rPr lang="en-US" smtClean="0"/>
              <a:t>17</a:t>
            </a:fld>
            <a:endParaRPr lang="en-US"/>
          </a:p>
        </p:txBody>
      </p:sp>
    </p:spTree>
    <p:extLst>
      <p:ext uri="{BB962C8B-B14F-4D97-AF65-F5344CB8AC3E}">
        <p14:creationId xmlns:p14="http://schemas.microsoft.com/office/powerpoint/2010/main" val="7434914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solidFill>
                  <a:srgbClr val="000000"/>
                </a:solidFill>
              </a:rPr>
              <a:t>When we are born again, our spirit is no longer dead, but alive spiritually because we belong to Christ.</a:t>
            </a:r>
          </a:p>
          <a:p>
            <a:endParaRPr lang="en-US" sz="1600" dirty="0">
              <a:solidFill>
                <a:srgbClr val="000000"/>
              </a:solidFill>
            </a:endParaRPr>
          </a:p>
          <a:p>
            <a:pPr marL="285750" indent="-285750">
              <a:buFont typeface="Arial"/>
              <a:buChar char="•"/>
            </a:pPr>
            <a:r>
              <a:rPr lang="en-US" sz="1600" dirty="0">
                <a:solidFill>
                  <a:srgbClr val="000000"/>
                </a:solidFill>
              </a:rPr>
              <a:t>Remember, how we died spiritually when Adam sinned?</a:t>
            </a:r>
          </a:p>
          <a:p>
            <a:pPr marL="285750" indent="-285750">
              <a:buFont typeface="Arial"/>
              <a:buChar char="•"/>
            </a:pPr>
            <a:endParaRPr lang="en-US" sz="1600" dirty="0">
              <a:solidFill>
                <a:srgbClr val="000000"/>
              </a:solidFill>
            </a:endParaRPr>
          </a:p>
          <a:p>
            <a:pPr marL="285750" indent="-285750">
              <a:buFont typeface="Arial"/>
              <a:buChar char="•"/>
            </a:pPr>
            <a:r>
              <a:rPr lang="en-US" sz="1600" dirty="0">
                <a:solidFill>
                  <a:srgbClr val="000000"/>
                </a:solidFill>
              </a:rPr>
              <a:t>When we are born again, that spirit is reconnected and restored</a:t>
            </a:r>
            <a:r>
              <a:rPr lang="en-US" sz="1600" baseline="0" dirty="0">
                <a:solidFill>
                  <a:srgbClr val="000000"/>
                </a:solidFill>
              </a:rPr>
              <a:t> to right standing with God.</a:t>
            </a:r>
            <a:endParaRPr lang="en-US" sz="1600" dirty="0">
              <a:solidFill>
                <a:srgbClr val="000000"/>
              </a:solidFill>
            </a:endParaRPr>
          </a:p>
        </p:txBody>
      </p:sp>
      <p:sp>
        <p:nvSpPr>
          <p:cNvPr id="4" name="Slide Number Placeholder 3"/>
          <p:cNvSpPr>
            <a:spLocks noGrp="1"/>
          </p:cNvSpPr>
          <p:nvPr>
            <p:ph type="sldNum" sz="quarter" idx="10"/>
          </p:nvPr>
        </p:nvSpPr>
        <p:spPr/>
        <p:txBody>
          <a:bodyPr/>
          <a:lstStyle/>
          <a:p>
            <a:fld id="{347E24D1-BA45-7043-BCF8-BD8422989279}" type="slidenum">
              <a:rPr lang="en-US" smtClean="0"/>
              <a:t>18</a:t>
            </a:fld>
            <a:endParaRPr lang="en-US"/>
          </a:p>
        </p:txBody>
      </p:sp>
    </p:spTree>
    <p:extLst>
      <p:ext uri="{BB962C8B-B14F-4D97-AF65-F5344CB8AC3E}">
        <p14:creationId xmlns:p14="http://schemas.microsoft.com/office/powerpoint/2010/main" val="34415863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This diagram depicts fallen, sinful man or woman:</a:t>
            </a:r>
          </a:p>
          <a:p>
            <a:endParaRPr lang="en-US" sz="1600" dirty="0"/>
          </a:p>
          <a:p>
            <a:pPr marL="285750" indent="-285750">
              <a:buFont typeface="Arial"/>
              <a:buChar char="•"/>
            </a:pPr>
            <a:r>
              <a:rPr lang="en-US" sz="1600" dirty="0"/>
              <a:t>We are separated, alienated from God.</a:t>
            </a:r>
          </a:p>
          <a:p>
            <a:pPr marL="285750" indent="-285750">
              <a:buFont typeface="Arial"/>
              <a:buChar char="•"/>
            </a:pPr>
            <a:endParaRPr lang="en-US" sz="1600" dirty="0"/>
          </a:p>
          <a:p>
            <a:pPr marL="285750" indent="-285750">
              <a:buFont typeface="Arial"/>
              <a:buChar char="•"/>
            </a:pPr>
            <a:r>
              <a:rPr lang="en-US" sz="1600" dirty="0"/>
              <a:t>Our body is the master.</a:t>
            </a:r>
          </a:p>
          <a:p>
            <a:pPr marL="285750" indent="-285750">
              <a:buFont typeface="Arial"/>
              <a:buChar char="•"/>
            </a:pPr>
            <a:endParaRPr lang="en-US" sz="1600" dirty="0"/>
          </a:p>
          <a:p>
            <a:pPr marL="285750" indent="-285750">
              <a:buFont typeface="Arial"/>
              <a:buChar char="•"/>
            </a:pPr>
            <a:r>
              <a:rPr lang="en-US" sz="1600" dirty="0"/>
              <a:t>We</a:t>
            </a:r>
            <a:r>
              <a:rPr lang="en-US" sz="1600" baseline="0" dirty="0"/>
              <a:t> c</a:t>
            </a:r>
            <a:r>
              <a:rPr lang="en-US" sz="1600" dirty="0"/>
              <a:t>annot perceive the Spirit.</a:t>
            </a:r>
          </a:p>
        </p:txBody>
      </p:sp>
      <p:sp>
        <p:nvSpPr>
          <p:cNvPr id="4" name="Slide Number Placeholder 3"/>
          <p:cNvSpPr>
            <a:spLocks noGrp="1"/>
          </p:cNvSpPr>
          <p:nvPr>
            <p:ph type="sldNum" sz="quarter" idx="10"/>
          </p:nvPr>
        </p:nvSpPr>
        <p:spPr/>
        <p:txBody>
          <a:bodyPr/>
          <a:lstStyle/>
          <a:p>
            <a:fld id="{347E24D1-BA45-7043-BCF8-BD8422989279}" type="slidenum">
              <a:rPr lang="en-US" smtClean="0"/>
              <a:t>19</a:t>
            </a:fld>
            <a:endParaRPr lang="en-US"/>
          </a:p>
        </p:txBody>
      </p:sp>
    </p:spTree>
    <p:extLst>
      <p:ext uri="{BB962C8B-B14F-4D97-AF65-F5344CB8AC3E}">
        <p14:creationId xmlns:p14="http://schemas.microsoft.com/office/powerpoint/2010/main" val="28787119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solidFill>
                  <a:srgbClr val="000000"/>
                </a:solidFill>
              </a:rPr>
              <a:t>Overview of The</a:t>
            </a:r>
            <a:r>
              <a:rPr lang="en-US" sz="1600" baseline="0" dirty="0">
                <a:solidFill>
                  <a:srgbClr val="000000"/>
                </a:solidFill>
              </a:rPr>
              <a:t> Bible 101 course:</a:t>
            </a:r>
          </a:p>
          <a:p>
            <a:endParaRPr lang="en-US" sz="1600" baseline="0" dirty="0">
              <a:solidFill>
                <a:srgbClr val="000000"/>
              </a:solidFill>
            </a:endParaRPr>
          </a:p>
          <a:p>
            <a:r>
              <a:rPr lang="en-US" sz="1600" baseline="0" dirty="0">
                <a:solidFill>
                  <a:srgbClr val="000000"/>
                </a:solidFill>
              </a:rPr>
              <a:t>Lesson 1: The Problem. Why do we need saved? (Genesis)</a:t>
            </a:r>
          </a:p>
          <a:p>
            <a:endParaRPr lang="en-US" sz="1600" baseline="0" dirty="0">
              <a:solidFill>
                <a:srgbClr val="000000"/>
              </a:solidFill>
            </a:endParaRPr>
          </a:p>
          <a:p>
            <a:r>
              <a:rPr lang="en-US" sz="1600" b="0" baseline="0" dirty="0">
                <a:solidFill>
                  <a:srgbClr val="000000"/>
                </a:solidFill>
              </a:rPr>
              <a:t>Lesson 2: The Plan: God reveals His plan to save us through the ancient nation of Israel. (Exodus- Malachi)</a:t>
            </a:r>
          </a:p>
          <a:p>
            <a:endParaRPr lang="en-US" sz="1600" b="1" baseline="0" dirty="0">
              <a:solidFill>
                <a:srgbClr val="000000"/>
              </a:solidFill>
            </a:endParaRPr>
          </a:p>
          <a:p>
            <a:r>
              <a:rPr lang="en-US" sz="1600" b="1" baseline="0" dirty="0">
                <a:solidFill>
                  <a:srgbClr val="000000"/>
                </a:solidFill>
              </a:rPr>
              <a:t>Lesson 3: The Solution: God sends His Son, Jesus Christ, to solve the sin problem. (Matthew - Acts)</a:t>
            </a:r>
          </a:p>
          <a:p>
            <a:endParaRPr lang="en-US" sz="1600" baseline="0" dirty="0">
              <a:solidFill>
                <a:srgbClr val="000000"/>
              </a:solidFill>
            </a:endParaRPr>
          </a:p>
          <a:p>
            <a:r>
              <a:rPr lang="en-US" sz="1600" baseline="0" dirty="0">
                <a:solidFill>
                  <a:srgbClr val="000000"/>
                </a:solidFill>
              </a:rPr>
              <a:t>Lesson 4: The Journey: Living the Christian life.  (Romans - Revelation)</a:t>
            </a:r>
            <a:endParaRPr lang="en-US" sz="1600" dirty="0">
              <a:solidFill>
                <a:srgbClr val="000000"/>
              </a:solidFill>
            </a:endParaRPr>
          </a:p>
        </p:txBody>
      </p:sp>
      <p:sp>
        <p:nvSpPr>
          <p:cNvPr id="4" name="Slide Number Placeholder 3"/>
          <p:cNvSpPr>
            <a:spLocks noGrp="1"/>
          </p:cNvSpPr>
          <p:nvPr>
            <p:ph type="sldNum" sz="quarter" idx="10"/>
          </p:nvPr>
        </p:nvSpPr>
        <p:spPr/>
        <p:txBody>
          <a:bodyPr/>
          <a:lstStyle/>
          <a:p>
            <a:fld id="{347E24D1-BA45-7043-BCF8-BD8422989279}" type="slidenum">
              <a:rPr lang="en-US" smtClean="0"/>
              <a:t>2</a:t>
            </a:fld>
            <a:endParaRPr lang="en-US"/>
          </a:p>
        </p:txBody>
      </p:sp>
    </p:spTree>
    <p:extLst>
      <p:ext uri="{BB962C8B-B14F-4D97-AF65-F5344CB8AC3E}">
        <p14:creationId xmlns:p14="http://schemas.microsoft.com/office/powerpoint/2010/main" val="34137118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This diagram depicts a born again man or woman:</a:t>
            </a:r>
          </a:p>
          <a:p>
            <a:endParaRPr lang="en-US" sz="1600" dirty="0"/>
          </a:p>
          <a:p>
            <a:pPr marL="285750" indent="-285750">
              <a:buFont typeface="Arial"/>
              <a:buChar char="•"/>
            </a:pPr>
            <a:r>
              <a:rPr lang="en-US" sz="1600" dirty="0"/>
              <a:t>Our</a:t>
            </a:r>
            <a:r>
              <a:rPr lang="en-US" sz="1600" baseline="0" dirty="0"/>
              <a:t> s</a:t>
            </a:r>
            <a:r>
              <a:rPr lang="en-US" sz="1600" dirty="0"/>
              <a:t>pirit alive and connected to God through the Holy Spirit.</a:t>
            </a:r>
          </a:p>
          <a:p>
            <a:pPr marL="285750" indent="-285750">
              <a:buFont typeface="Arial"/>
              <a:buChar char="•"/>
            </a:pPr>
            <a:endParaRPr lang="en-US" sz="1600" dirty="0"/>
          </a:p>
          <a:p>
            <a:pPr marL="285750" indent="-285750">
              <a:buFont typeface="Arial"/>
              <a:buChar char="•"/>
            </a:pPr>
            <a:r>
              <a:rPr lang="en-US" sz="1600" dirty="0"/>
              <a:t>Flesh is still sinful, but the spirit fights against it.</a:t>
            </a:r>
          </a:p>
          <a:p>
            <a:pPr marL="285750" indent="-285750">
              <a:buFont typeface="Arial"/>
              <a:buChar char="•"/>
            </a:pPr>
            <a:endParaRPr lang="en-US" sz="1600" dirty="0"/>
          </a:p>
          <a:p>
            <a:pPr marL="285750" indent="-285750">
              <a:buFont typeface="Arial"/>
              <a:buChar char="•"/>
            </a:pPr>
            <a:r>
              <a:rPr lang="en-US" sz="1600" dirty="0"/>
              <a:t>The soul is a war zone between the spirit and body.</a:t>
            </a:r>
          </a:p>
          <a:p>
            <a:pPr marL="285750" indent="-285750">
              <a:buFont typeface="Arial"/>
              <a:buChar char="•"/>
            </a:pPr>
            <a:endParaRPr lang="en-US" sz="1600" dirty="0"/>
          </a:p>
          <a:p>
            <a:pPr marL="285750" indent="-285750">
              <a:buFont typeface="Arial"/>
              <a:buChar char="•"/>
            </a:pPr>
            <a:r>
              <a:rPr lang="en-US" sz="1600" dirty="0"/>
              <a:t>Bible</a:t>
            </a:r>
            <a:r>
              <a:rPr lang="en-US" sz="1600" baseline="0" dirty="0"/>
              <a:t> reading</a:t>
            </a:r>
            <a:r>
              <a:rPr lang="en-US" sz="1600" dirty="0"/>
              <a:t>, prayer, and worship activate faith.</a:t>
            </a:r>
          </a:p>
        </p:txBody>
      </p:sp>
      <p:sp>
        <p:nvSpPr>
          <p:cNvPr id="4" name="Slide Number Placeholder 3"/>
          <p:cNvSpPr>
            <a:spLocks noGrp="1"/>
          </p:cNvSpPr>
          <p:nvPr>
            <p:ph type="sldNum" sz="quarter" idx="10"/>
          </p:nvPr>
        </p:nvSpPr>
        <p:spPr/>
        <p:txBody>
          <a:bodyPr/>
          <a:lstStyle/>
          <a:p>
            <a:fld id="{347E24D1-BA45-7043-BCF8-BD8422989279}" type="slidenum">
              <a:rPr lang="en-US" smtClean="0"/>
              <a:t>20</a:t>
            </a:fld>
            <a:endParaRPr lang="en-US"/>
          </a:p>
        </p:txBody>
      </p:sp>
    </p:spTree>
    <p:extLst>
      <p:ext uri="{BB962C8B-B14F-4D97-AF65-F5344CB8AC3E}">
        <p14:creationId xmlns:p14="http://schemas.microsoft.com/office/powerpoint/2010/main" val="8319962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solidFill>
                  <a:srgbClr val="000000"/>
                </a:solidFill>
              </a:rPr>
              <a:t>Remember the tabernacle plan?</a:t>
            </a:r>
          </a:p>
          <a:p>
            <a:endParaRPr lang="en-US" sz="1600" dirty="0">
              <a:solidFill>
                <a:srgbClr val="000000"/>
              </a:solidFill>
            </a:endParaRPr>
          </a:p>
          <a:p>
            <a:r>
              <a:rPr lang="en-US" sz="1600" dirty="0">
                <a:solidFill>
                  <a:srgbClr val="000000"/>
                </a:solidFill>
              </a:rPr>
              <a:t>Here’s how it relates to salvation:</a:t>
            </a:r>
          </a:p>
          <a:p>
            <a:endParaRPr lang="en-US" sz="1600" dirty="0">
              <a:solidFill>
                <a:srgbClr val="000000"/>
              </a:solidFill>
            </a:endParaRPr>
          </a:p>
          <a:p>
            <a:r>
              <a:rPr lang="en-US" sz="1600" b="1" dirty="0">
                <a:solidFill>
                  <a:srgbClr val="000000"/>
                </a:solidFill>
              </a:rPr>
              <a:t>Body: </a:t>
            </a:r>
            <a:r>
              <a:rPr lang="en-US" sz="1600" dirty="0">
                <a:solidFill>
                  <a:srgbClr val="000000"/>
                </a:solidFill>
              </a:rPr>
              <a:t>The outer court. (Repentance and baptism</a:t>
            </a:r>
            <a:r>
              <a:rPr lang="en-US" sz="1600" baseline="0" dirty="0">
                <a:solidFill>
                  <a:srgbClr val="000000"/>
                </a:solidFill>
              </a:rPr>
              <a:t>)</a:t>
            </a:r>
          </a:p>
          <a:p>
            <a:endParaRPr lang="en-US" sz="1600" baseline="0" dirty="0">
              <a:solidFill>
                <a:srgbClr val="000000"/>
              </a:solidFill>
            </a:endParaRPr>
          </a:p>
          <a:p>
            <a:r>
              <a:rPr lang="en-US" sz="1600" b="1" dirty="0">
                <a:solidFill>
                  <a:srgbClr val="000000"/>
                </a:solidFill>
              </a:rPr>
              <a:t>Soul: </a:t>
            </a:r>
            <a:r>
              <a:rPr lang="en-US" sz="1600" dirty="0">
                <a:solidFill>
                  <a:srgbClr val="000000"/>
                </a:solidFill>
              </a:rPr>
              <a:t>The Holy place.</a:t>
            </a:r>
            <a:r>
              <a:rPr lang="en-US" sz="1600" baseline="0" dirty="0">
                <a:solidFill>
                  <a:srgbClr val="000000"/>
                </a:solidFill>
              </a:rPr>
              <a:t> (The Bible, prayer, and the Holy Spirit)</a:t>
            </a:r>
          </a:p>
          <a:p>
            <a:endParaRPr lang="en-US" sz="1600" baseline="0" dirty="0">
              <a:solidFill>
                <a:srgbClr val="000000"/>
              </a:solidFill>
            </a:endParaRPr>
          </a:p>
          <a:p>
            <a:r>
              <a:rPr lang="en-US" sz="1600" b="1" baseline="0" dirty="0">
                <a:solidFill>
                  <a:srgbClr val="000000"/>
                </a:solidFill>
              </a:rPr>
              <a:t>Spirit: </a:t>
            </a:r>
            <a:r>
              <a:rPr lang="en-US" sz="1600" baseline="0" dirty="0">
                <a:solidFill>
                  <a:srgbClr val="000000"/>
                </a:solidFill>
              </a:rPr>
              <a:t>The Most Holy Place. (The Holy Spirit)</a:t>
            </a:r>
            <a:endParaRPr lang="en-US" sz="1600" dirty="0">
              <a:solidFill>
                <a:srgbClr val="000000"/>
              </a:solidFill>
            </a:endParaRPr>
          </a:p>
          <a:p>
            <a:endParaRPr lang="en-US" sz="1600" dirty="0">
              <a:solidFill>
                <a:srgbClr val="000000"/>
              </a:solidFill>
            </a:endParaRPr>
          </a:p>
          <a:p>
            <a:r>
              <a:rPr lang="en-US" sz="1600" b="1" dirty="0">
                <a:solidFill>
                  <a:srgbClr val="000000"/>
                </a:solidFill>
              </a:rPr>
              <a:t>If you have not been born again, you need to prayerfully consider doing so after this Bible study if you believe this message.</a:t>
            </a:r>
          </a:p>
        </p:txBody>
      </p:sp>
      <p:sp>
        <p:nvSpPr>
          <p:cNvPr id="4" name="Slide Number Placeholder 3"/>
          <p:cNvSpPr>
            <a:spLocks noGrp="1"/>
          </p:cNvSpPr>
          <p:nvPr>
            <p:ph type="sldNum" sz="quarter" idx="10"/>
          </p:nvPr>
        </p:nvSpPr>
        <p:spPr/>
        <p:txBody>
          <a:bodyPr/>
          <a:lstStyle/>
          <a:p>
            <a:fld id="{347E24D1-BA45-7043-BCF8-BD8422989279}" type="slidenum">
              <a:rPr lang="en-US" smtClean="0"/>
              <a:t>21</a:t>
            </a:fld>
            <a:endParaRPr lang="en-US"/>
          </a:p>
        </p:txBody>
      </p:sp>
    </p:spTree>
    <p:extLst>
      <p:ext uri="{BB962C8B-B14F-4D97-AF65-F5344CB8AC3E}">
        <p14:creationId xmlns:p14="http://schemas.microsoft.com/office/powerpoint/2010/main" val="11313666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399"/>
            <a:ext cx="5486400" cy="4341813"/>
          </a:xfrm>
        </p:spPr>
        <p:txBody>
          <a:bodyPr/>
          <a:lstStyle/>
          <a:p>
            <a:r>
              <a:rPr lang="en-US" sz="1600" dirty="0">
                <a:solidFill>
                  <a:srgbClr val="000000"/>
                </a:solidFill>
              </a:rPr>
              <a:t>What happens after you are born again?</a:t>
            </a:r>
          </a:p>
          <a:p>
            <a:endParaRPr lang="en-US" sz="1600" dirty="0">
              <a:solidFill>
                <a:srgbClr val="000000"/>
              </a:solidFill>
            </a:endParaRPr>
          </a:p>
          <a:p>
            <a:pPr marL="285750" indent="-285750">
              <a:buFont typeface="Arial" charset="0"/>
              <a:buChar char="•"/>
            </a:pPr>
            <a:r>
              <a:rPr lang="en-US" sz="1600" dirty="0">
                <a:solidFill>
                  <a:srgbClr val="000000"/>
                </a:solidFill>
              </a:rPr>
              <a:t>You become part of the church.</a:t>
            </a:r>
          </a:p>
          <a:p>
            <a:endParaRPr lang="en-US" sz="1600" dirty="0">
              <a:solidFill>
                <a:srgbClr val="000000"/>
              </a:solidFill>
            </a:endParaRPr>
          </a:p>
          <a:p>
            <a:r>
              <a:rPr lang="en-US" sz="1600" dirty="0">
                <a:solidFill>
                  <a:srgbClr val="000000"/>
                </a:solidFill>
              </a:rPr>
              <a:t>Not just a</a:t>
            </a:r>
            <a:r>
              <a:rPr lang="en-US" sz="1600" baseline="0" dirty="0">
                <a:solidFill>
                  <a:srgbClr val="000000"/>
                </a:solidFill>
              </a:rPr>
              <a:t> </a:t>
            </a:r>
            <a:r>
              <a:rPr lang="en-US" sz="1600" dirty="0">
                <a:solidFill>
                  <a:srgbClr val="000000"/>
                </a:solidFill>
              </a:rPr>
              <a:t>local church, </a:t>
            </a:r>
            <a:r>
              <a:rPr lang="en-US" sz="1600" b="1" dirty="0">
                <a:solidFill>
                  <a:srgbClr val="000000"/>
                </a:solidFill>
              </a:rPr>
              <a:t>THE</a:t>
            </a:r>
            <a:r>
              <a:rPr lang="en-US" sz="1600" dirty="0">
                <a:solidFill>
                  <a:srgbClr val="000000"/>
                </a:solidFill>
              </a:rPr>
              <a:t> church.</a:t>
            </a:r>
          </a:p>
          <a:p>
            <a:endParaRPr lang="en-US" sz="1600" b="1" dirty="0">
              <a:solidFill>
                <a:srgbClr val="000000"/>
              </a:solidFill>
            </a:endParaRPr>
          </a:p>
          <a:p>
            <a:r>
              <a:rPr lang="en-US" sz="1600" b="1" dirty="0">
                <a:solidFill>
                  <a:srgbClr val="000000"/>
                </a:solidFill>
              </a:rPr>
              <a:t>The church is a community of believers working together to build the Kingdom of God.</a:t>
            </a:r>
          </a:p>
          <a:p>
            <a:endParaRPr lang="en-US" sz="1600" dirty="0">
              <a:solidFill>
                <a:srgbClr val="000000"/>
              </a:solidFill>
            </a:endParaRPr>
          </a:p>
          <a:p>
            <a:r>
              <a:rPr lang="en-US" sz="1600" b="1" dirty="0">
                <a:solidFill>
                  <a:srgbClr val="000000"/>
                </a:solidFill>
              </a:rPr>
              <a:t>READ: </a:t>
            </a:r>
            <a:r>
              <a:rPr lang="en-US" sz="1600" dirty="0">
                <a:solidFill>
                  <a:srgbClr val="000000"/>
                </a:solidFill>
              </a:rPr>
              <a:t>Acts 2:42-47 (41)</a:t>
            </a:r>
          </a:p>
          <a:p>
            <a:endParaRPr lang="en-US" sz="1600" dirty="0">
              <a:solidFill>
                <a:srgbClr val="000000"/>
              </a:solidFill>
            </a:endParaRPr>
          </a:p>
          <a:p>
            <a:r>
              <a:rPr lang="en-US" sz="1600" b="0" dirty="0">
                <a:solidFill>
                  <a:srgbClr val="000000"/>
                </a:solidFill>
              </a:rPr>
              <a:t>The church started in Jerusalem</a:t>
            </a:r>
            <a:r>
              <a:rPr lang="en-US" sz="1600" b="0" baseline="0" dirty="0">
                <a:solidFill>
                  <a:srgbClr val="000000"/>
                </a:solidFill>
              </a:rPr>
              <a:t> with mostly Jewish believers.</a:t>
            </a:r>
            <a:endParaRPr lang="en-US" sz="1600" b="0" dirty="0">
              <a:solidFill>
                <a:srgbClr val="000000"/>
              </a:solidFill>
            </a:endParaRPr>
          </a:p>
          <a:p>
            <a:pPr marL="285750" indent="-285750">
              <a:buFont typeface="Arial"/>
              <a:buChar char="•"/>
            </a:pPr>
            <a:endParaRPr lang="en-US" sz="1600" dirty="0">
              <a:solidFill>
                <a:srgbClr val="000000"/>
              </a:solidFill>
            </a:endParaRPr>
          </a:p>
          <a:p>
            <a:r>
              <a:rPr lang="en-US" sz="1600" dirty="0">
                <a:solidFill>
                  <a:srgbClr val="000000"/>
                </a:solidFill>
              </a:rPr>
              <a:t>How </a:t>
            </a:r>
            <a:r>
              <a:rPr lang="en-US" sz="1600" baseline="0" dirty="0">
                <a:solidFill>
                  <a:srgbClr val="000000"/>
                </a:solidFill>
              </a:rPr>
              <a:t>did it end up spreading all around the world?</a:t>
            </a:r>
            <a:endParaRPr lang="en-US" sz="1600" dirty="0">
              <a:solidFill>
                <a:srgbClr val="000000"/>
              </a:solidFill>
            </a:endParaRPr>
          </a:p>
          <a:p>
            <a:endParaRPr lang="en-US" sz="1600" dirty="0">
              <a:solidFill>
                <a:srgbClr val="000000"/>
              </a:solidFill>
            </a:endParaRPr>
          </a:p>
        </p:txBody>
      </p:sp>
      <p:sp>
        <p:nvSpPr>
          <p:cNvPr id="4" name="Slide Number Placeholder 3"/>
          <p:cNvSpPr>
            <a:spLocks noGrp="1"/>
          </p:cNvSpPr>
          <p:nvPr>
            <p:ph type="sldNum" sz="quarter" idx="10"/>
          </p:nvPr>
        </p:nvSpPr>
        <p:spPr/>
        <p:txBody>
          <a:bodyPr/>
          <a:lstStyle/>
          <a:p>
            <a:fld id="{347E24D1-BA45-7043-BCF8-BD8422989279}" type="slidenum">
              <a:rPr lang="en-US" smtClean="0"/>
              <a:t>22</a:t>
            </a:fld>
            <a:endParaRPr lang="en-US"/>
          </a:p>
        </p:txBody>
      </p:sp>
    </p:spTree>
    <p:extLst>
      <p:ext uri="{BB962C8B-B14F-4D97-AF65-F5344CB8AC3E}">
        <p14:creationId xmlns:p14="http://schemas.microsoft.com/office/powerpoint/2010/main" val="34415863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solidFill>
                  <a:srgbClr val="000000"/>
                </a:solidFill>
              </a:rPr>
              <a:t>Persecution forced the early Christians to spread out all over the world and share the Gospel.</a:t>
            </a:r>
          </a:p>
          <a:p>
            <a:endParaRPr lang="en-US" sz="1600" b="1" dirty="0">
              <a:solidFill>
                <a:srgbClr val="000000"/>
              </a:solidFill>
            </a:endParaRPr>
          </a:p>
          <a:p>
            <a:pPr marL="285750" indent="-285750">
              <a:buFont typeface="Arial"/>
              <a:buChar char="•"/>
            </a:pPr>
            <a:r>
              <a:rPr lang="en-US" sz="1600" dirty="0">
                <a:solidFill>
                  <a:srgbClr val="000000"/>
                </a:solidFill>
              </a:rPr>
              <a:t>Religious</a:t>
            </a:r>
            <a:r>
              <a:rPr lang="en-US" sz="1600" baseline="0" dirty="0">
                <a:solidFill>
                  <a:srgbClr val="000000"/>
                </a:solidFill>
              </a:rPr>
              <a:t> </a:t>
            </a:r>
            <a:r>
              <a:rPr lang="en-US" sz="1600" dirty="0">
                <a:solidFill>
                  <a:srgbClr val="000000"/>
                </a:solidFill>
              </a:rPr>
              <a:t>Jews persecuted the Christians.</a:t>
            </a:r>
          </a:p>
          <a:p>
            <a:pPr marL="285750" indent="-285750">
              <a:buFont typeface="Arial"/>
              <a:buChar char="•"/>
            </a:pPr>
            <a:endParaRPr lang="en-US" sz="1600" dirty="0">
              <a:solidFill>
                <a:srgbClr val="000000"/>
              </a:solidFill>
            </a:endParaRPr>
          </a:p>
          <a:p>
            <a:pPr marL="285750" indent="-285750">
              <a:buFont typeface="Arial"/>
              <a:buChar char="•"/>
            </a:pPr>
            <a:r>
              <a:rPr lang="en-US" sz="1600" dirty="0">
                <a:solidFill>
                  <a:srgbClr val="000000"/>
                </a:solidFill>
              </a:rPr>
              <a:t>The Gospel was spread to other nations</a:t>
            </a:r>
            <a:r>
              <a:rPr lang="en-US" sz="1600" baseline="0" dirty="0">
                <a:solidFill>
                  <a:srgbClr val="000000"/>
                </a:solidFill>
              </a:rPr>
              <a:t> by Apostles and missionaries.</a:t>
            </a:r>
            <a:endParaRPr lang="en-US" sz="1600" dirty="0">
              <a:solidFill>
                <a:srgbClr val="000000"/>
              </a:solidFill>
            </a:endParaRPr>
          </a:p>
          <a:p>
            <a:pPr marL="285750" indent="-285750">
              <a:buFont typeface="Arial"/>
              <a:buChar char="•"/>
            </a:pPr>
            <a:endParaRPr lang="en-US" sz="1600" dirty="0">
              <a:solidFill>
                <a:srgbClr val="000000"/>
              </a:solidFill>
            </a:endParaRPr>
          </a:p>
          <a:p>
            <a:pPr marL="285750" indent="-285750">
              <a:buFont typeface="Arial"/>
              <a:buChar char="•"/>
            </a:pPr>
            <a:r>
              <a:rPr lang="en-US" sz="1600" dirty="0">
                <a:solidFill>
                  <a:srgbClr val="000000"/>
                </a:solidFill>
              </a:rPr>
              <a:t>A Pharisee named Paul persecuted the church very badly. (explain)</a:t>
            </a:r>
          </a:p>
          <a:p>
            <a:pPr marL="285750" indent="-285750">
              <a:buFont typeface="Arial"/>
              <a:buChar char="•"/>
            </a:pPr>
            <a:endParaRPr lang="en-US" sz="1600" dirty="0">
              <a:solidFill>
                <a:srgbClr val="000000"/>
              </a:solidFill>
            </a:endParaRPr>
          </a:p>
          <a:p>
            <a:pPr marL="285750" indent="-285750">
              <a:buFont typeface="Arial"/>
              <a:buChar char="•"/>
            </a:pPr>
            <a:r>
              <a:rPr lang="en-US" sz="1600" dirty="0">
                <a:solidFill>
                  <a:srgbClr val="000000"/>
                </a:solidFill>
              </a:rPr>
              <a:t>Then something amazing happened…</a:t>
            </a:r>
          </a:p>
        </p:txBody>
      </p:sp>
      <p:sp>
        <p:nvSpPr>
          <p:cNvPr id="4" name="Slide Number Placeholder 3"/>
          <p:cNvSpPr>
            <a:spLocks noGrp="1"/>
          </p:cNvSpPr>
          <p:nvPr>
            <p:ph type="sldNum" sz="quarter" idx="10"/>
          </p:nvPr>
        </p:nvSpPr>
        <p:spPr/>
        <p:txBody>
          <a:bodyPr/>
          <a:lstStyle/>
          <a:p>
            <a:fld id="{347E24D1-BA45-7043-BCF8-BD8422989279}" type="slidenum">
              <a:rPr lang="en-US" smtClean="0"/>
              <a:t>23</a:t>
            </a:fld>
            <a:endParaRPr lang="en-US"/>
          </a:p>
        </p:txBody>
      </p:sp>
    </p:spTree>
    <p:extLst>
      <p:ext uri="{BB962C8B-B14F-4D97-AF65-F5344CB8AC3E}">
        <p14:creationId xmlns:p14="http://schemas.microsoft.com/office/powerpoint/2010/main" val="7434914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aseline="0" dirty="0">
                <a:solidFill>
                  <a:srgbClr val="000000"/>
                </a:solidFill>
              </a:rPr>
              <a:t>On the road to Damascus, Christ revealed Himself to Paul in a vision.</a:t>
            </a:r>
          </a:p>
          <a:p>
            <a:endParaRPr lang="en-US" sz="1400" dirty="0">
              <a:solidFill>
                <a:srgbClr val="000000"/>
              </a:solidFill>
            </a:endParaRPr>
          </a:p>
          <a:p>
            <a:pPr marL="285750" indent="-285750">
              <a:buFont typeface="Arial"/>
              <a:buChar char="•"/>
            </a:pPr>
            <a:r>
              <a:rPr lang="en-US" sz="1400" baseline="0">
                <a:solidFill>
                  <a:srgbClr val="000000"/>
                </a:solidFill>
              </a:rPr>
              <a:t>Paul became a Christian.</a:t>
            </a:r>
            <a:endParaRPr lang="en-US" sz="1400" baseline="0" dirty="0">
              <a:solidFill>
                <a:srgbClr val="000000"/>
              </a:solidFill>
            </a:endParaRPr>
          </a:p>
          <a:p>
            <a:pPr marL="285750" indent="-285750">
              <a:buFont typeface="Arial"/>
              <a:buChar char="•"/>
            </a:pPr>
            <a:endParaRPr lang="en-US" sz="1400" dirty="0">
              <a:solidFill>
                <a:srgbClr val="000000"/>
              </a:solidFill>
            </a:endParaRPr>
          </a:p>
          <a:p>
            <a:pPr marL="285750" indent="-285750">
              <a:buFont typeface="Arial"/>
              <a:buChar char="•"/>
            </a:pPr>
            <a:r>
              <a:rPr lang="en-US" sz="1400" baseline="0" dirty="0">
                <a:solidFill>
                  <a:srgbClr val="000000"/>
                </a:solidFill>
              </a:rPr>
              <a:t>Became an</a:t>
            </a:r>
            <a:r>
              <a:rPr lang="en-US" sz="1400" dirty="0">
                <a:solidFill>
                  <a:srgbClr val="000000"/>
                </a:solidFill>
              </a:rPr>
              <a:t> Apostle to the gentiles</a:t>
            </a:r>
          </a:p>
          <a:p>
            <a:pPr marL="285750" indent="-285750">
              <a:buFont typeface="Arial"/>
              <a:buChar char="•"/>
            </a:pPr>
            <a:endParaRPr lang="en-US" sz="1400" baseline="0" dirty="0">
              <a:solidFill>
                <a:srgbClr val="000000"/>
              </a:solidFill>
            </a:endParaRPr>
          </a:p>
          <a:p>
            <a:pPr marL="285750" indent="-285750">
              <a:buFont typeface="Arial"/>
              <a:buChar char="•"/>
            </a:pPr>
            <a:r>
              <a:rPr lang="en-US" sz="1400" dirty="0">
                <a:solidFill>
                  <a:srgbClr val="000000"/>
                </a:solidFill>
              </a:rPr>
              <a:t>14 of the 27 books of the new testament written by Paul.</a:t>
            </a:r>
          </a:p>
          <a:p>
            <a:endParaRPr lang="en-US" sz="1400" baseline="0" dirty="0">
              <a:solidFill>
                <a:srgbClr val="000000"/>
              </a:solidFill>
            </a:endParaRPr>
          </a:p>
          <a:p>
            <a:r>
              <a:rPr lang="en-US" sz="1400" dirty="0">
                <a:solidFill>
                  <a:srgbClr val="000000"/>
                </a:solidFill>
              </a:rPr>
              <a:t>In today’s lesson we covered:</a:t>
            </a:r>
          </a:p>
          <a:p>
            <a:endParaRPr lang="en-US" sz="1400" baseline="0" dirty="0">
              <a:solidFill>
                <a:srgbClr val="000000"/>
              </a:solidFill>
            </a:endParaRPr>
          </a:p>
          <a:p>
            <a:pPr marL="285750" indent="-285750">
              <a:buFont typeface="Arial"/>
              <a:buChar char="•"/>
            </a:pPr>
            <a:r>
              <a:rPr lang="en-US" sz="1400" dirty="0">
                <a:solidFill>
                  <a:srgbClr val="000000"/>
                </a:solidFill>
              </a:rPr>
              <a:t>The 4 Gospels that tell the</a:t>
            </a:r>
            <a:r>
              <a:rPr lang="en-US" sz="1400" baseline="0" dirty="0">
                <a:solidFill>
                  <a:srgbClr val="000000"/>
                </a:solidFill>
              </a:rPr>
              <a:t> story of Jesus’ life.</a:t>
            </a:r>
            <a:endParaRPr lang="en-US" sz="1400" dirty="0">
              <a:solidFill>
                <a:srgbClr val="000000"/>
              </a:solidFill>
            </a:endParaRPr>
          </a:p>
          <a:p>
            <a:pPr marL="285750" indent="-285750">
              <a:buFont typeface="Arial"/>
              <a:buChar char="•"/>
            </a:pPr>
            <a:endParaRPr lang="en-US" sz="1400" baseline="0" dirty="0">
              <a:solidFill>
                <a:srgbClr val="000000"/>
              </a:solidFill>
            </a:endParaRPr>
          </a:p>
          <a:p>
            <a:pPr marL="285750" indent="-285750">
              <a:buFont typeface="Arial"/>
              <a:buChar char="•"/>
            </a:pPr>
            <a:r>
              <a:rPr lang="en-US" sz="1400" dirty="0">
                <a:solidFill>
                  <a:srgbClr val="000000"/>
                </a:solidFill>
              </a:rPr>
              <a:t>The birth, life, death, and resurrection of Jesus Christ.</a:t>
            </a:r>
          </a:p>
          <a:p>
            <a:pPr marL="285750" indent="-285750">
              <a:buFont typeface="Arial"/>
              <a:buChar char="•"/>
            </a:pPr>
            <a:endParaRPr lang="en-US" sz="1400" baseline="0" dirty="0">
              <a:solidFill>
                <a:srgbClr val="000000"/>
              </a:solidFill>
            </a:endParaRPr>
          </a:p>
          <a:p>
            <a:pPr marL="285750" indent="-285750">
              <a:buFont typeface="Arial"/>
              <a:buChar char="•"/>
            </a:pPr>
            <a:r>
              <a:rPr lang="en-US" sz="1400" baseline="0" dirty="0">
                <a:solidFill>
                  <a:srgbClr val="000000"/>
                </a:solidFill>
              </a:rPr>
              <a:t>How to be born again into the Kingdom of God.</a:t>
            </a:r>
          </a:p>
        </p:txBody>
      </p:sp>
      <p:sp>
        <p:nvSpPr>
          <p:cNvPr id="4" name="Slide Number Placeholder 3"/>
          <p:cNvSpPr>
            <a:spLocks noGrp="1"/>
          </p:cNvSpPr>
          <p:nvPr>
            <p:ph type="sldNum" sz="quarter" idx="10"/>
          </p:nvPr>
        </p:nvSpPr>
        <p:spPr/>
        <p:txBody>
          <a:bodyPr/>
          <a:lstStyle/>
          <a:p>
            <a:fld id="{347E24D1-BA45-7043-BCF8-BD8422989279}" type="slidenum">
              <a:rPr lang="en-US" smtClean="0"/>
              <a:t>24</a:t>
            </a:fld>
            <a:endParaRPr lang="en-US"/>
          </a:p>
        </p:txBody>
      </p:sp>
    </p:spTree>
    <p:extLst>
      <p:ext uri="{BB962C8B-B14F-4D97-AF65-F5344CB8AC3E}">
        <p14:creationId xmlns:p14="http://schemas.microsoft.com/office/powerpoint/2010/main" val="32894912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solidFill>
                  <a:srgbClr val="000000"/>
                </a:solidFill>
              </a:rPr>
              <a:t>Questions or comments?</a:t>
            </a:r>
          </a:p>
          <a:p>
            <a:endParaRPr lang="en-US" sz="1600" dirty="0">
              <a:solidFill>
                <a:srgbClr val="000000"/>
              </a:solidFill>
            </a:endParaRPr>
          </a:p>
          <a:p>
            <a:r>
              <a:rPr lang="en-US" sz="1600" dirty="0">
                <a:solidFill>
                  <a:srgbClr val="000000"/>
                </a:solidFill>
              </a:rPr>
              <a:t>Ask each student to do</a:t>
            </a:r>
            <a:r>
              <a:rPr lang="en-US" sz="1600" baseline="0" dirty="0">
                <a:solidFill>
                  <a:srgbClr val="000000"/>
                </a:solidFill>
              </a:rPr>
              <a:t> the following before the next lesson:</a:t>
            </a:r>
          </a:p>
          <a:p>
            <a:endParaRPr lang="en-US" sz="1600" baseline="0" dirty="0">
              <a:solidFill>
                <a:srgbClr val="000000"/>
              </a:solidFill>
            </a:endParaRPr>
          </a:p>
          <a:p>
            <a:pPr marL="285750" indent="-285750">
              <a:buFont typeface="Arial" charset="0"/>
              <a:buChar char="•"/>
            </a:pPr>
            <a:r>
              <a:rPr lang="en-US" sz="1600" baseline="0" dirty="0">
                <a:solidFill>
                  <a:srgbClr val="000000"/>
                </a:solidFill>
              </a:rPr>
              <a:t>Read Lesson 3 in the book again.</a:t>
            </a:r>
          </a:p>
          <a:p>
            <a:pPr marL="285750" indent="-285750">
              <a:buFont typeface="Arial" charset="0"/>
              <a:buChar char="•"/>
            </a:pPr>
            <a:endParaRPr lang="en-US" sz="1600" baseline="0" dirty="0">
              <a:solidFill>
                <a:srgbClr val="000000"/>
              </a:solidFill>
            </a:endParaRPr>
          </a:p>
          <a:p>
            <a:pPr marL="285750" indent="-285750">
              <a:buFont typeface="Arial" charset="0"/>
              <a:buChar char="•"/>
            </a:pPr>
            <a:r>
              <a:rPr lang="en-US" sz="1600" baseline="0" dirty="0">
                <a:solidFill>
                  <a:srgbClr val="000000"/>
                </a:solidFill>
              </a:rPr>
              <a:t>Spend 30 minutes alone praying. Ask God to lead you and guide you on your quest to find truth.</a:t>
            </a:r>
            <a:endParaRPr lang="en-US" sz="1600" dirty="0">
              <a:solidFill>
                <a:srgbClr val="000000"/>
              </a:solidFill>
            </a:endParaRPr>
          </a:p>
        </p:txBody>
      </p:sp>
      <p:sp>
        <p:nvSpPr>
          <p:cNvPr id="4" name="Slide Number Placeholder 3"/>
          <p:cNvSpPr>
            <a:spLocks noGrp="1"/>
          </p:cNvSpPr>
          <p:nvPr>
            <p:ph type="sldNum" sz="quarter" idx="10"/>
          </p:nvPr>
        </p:nvSpPr>
        <p:spPr/>
        <p:txBody>
          <a:bodyPr/>
          <a:lstStyle/>
          <a:p>
            <a:fld id="{347E24D1-BA45-7043-BCF8-BD8422989279}" type="slidenum">
              <a:rPr lang="en-US" smtClean="0"/>
              <a:t>25</a:t>
            </a:fld>
            <a:endParaRPr lang="en-US"/>
          </a:p>
        </p:txBody>
      </p:sp>
    </p:spTree>
    <p:extLst>
      <p:ext uri="{BB962C8B-B14F-4D97-AF65-F5344CB8AC3E}">
        <p14:creationId xmlns:p14="http://schemas.microsoft.com/office/powerpoint/2010/main" val="41163978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aseline="0" dirty="0">
                <a:solidFill>
                  <a:srgbClr val="000000"/>
                </a:solidFill>
              </a:rPr>
              <a:t>Let’s review last weeks lesson:</a:t>
            </a:r>
          </a:p>
          <a:p>
            <a:pPr marL="171450" indent="-171450">
              <a:buFont typeface="Arial"/>
              <a:buChar char="•"/>
            </a:pPr>
            <a:endParaRPr lang="en-US" sz="1400" baseline="0" dirty="0">
              <a:solidFill>
                <a:srgbClr val="000000"/>
              </a:solidFill>
            </a:endParaRPr>
          </a:p>
          <a:p>
            <a:pPr marL="171450" indent="-171450">
              <a:buFont typeface="Arial"/>
              <a:buChar char="•"/>
            </a:pPr>
            <a:r>
              <a:rPr lang="en-US" sz="1400" baseline="0" dirty="0">
                <a:solidFill>
                  <a:srgbClr val="000000"/>
                </a:solidFill>
              </a:rPr>
              <a:t>Through Moses, God delivered Israel out of bondage in Egypt.</a:t>
            </a:r>
          </a:p>
          <a:p>
            <a:pPr marL="171450" indent="-171450">
              <a:buFont typeface="Arial"/>
              <a:buChar char="•"/>
            </a:pPr>
            <a:r>
              <a:rPr lang="en-US" sz="1400" baseline="0" dirty="0">
                <a:solidFill>
                  <a:srgbClr val="000000"/>
                </a:solidFill>
              </a:rPr>
              <a:t>God gave Moses the Law at Mount Sinai.</a:t>
            </a:r>
          </a:p>
          <a:p>
            <a:pPr marL="171450" indent="-171450">
              <a:buFont typeface="Arial"/>
              <a:buChar char="•"/>
            </a:pPr>
            <a:r>
              <a:rPr lang="en-US" sz="1400" baseline="0" dirty="0">
                <a:solidFill>
                  <a:srgbClr val="000000"/>
                </a:solidFill>
              </a:rPr>
              <a:t>Joshua led Israel to conquer the Promised Land.</a:t>
            </a:r>
          </a:p>
          <a:p>
            <a:pPr marL="171450" indent="-171450">
              <a:buFont typeface="Arial"/>
              <a:buChar char="•"/>
            </a:pPr>
            <a:r>
              <a:rPr lang="en-US" sz="1400" baseline="0" dirty="0">
                <a:solidFill>
                  <a:srgbClr val="000000"/>
                </a:solidFill>
              </a:rPr>
              <a:t>Israel broke the covenant by worshipping idols.</a:t>
            </a:r>
          </a:p>
          <a:p>
            <a:pPr marL="171450" indent="-171450">
              <a:buFont typeface="Arial"/>
              <a:buChar char="•"/>
            </a:pPr>
            <a:r>
              <a:rPr lang="en-US" sz="1400" baseline="0" dirty="0">
                <a:solidFill>
                  <a:srgbClr val="000000"/>
                </a:solidFill>
              </a:rPr>
              <a:t>God’s was faithful to bring them back from captivity.</a:t>
            </a:r>
          </a:p>
          <a:p>
            <a:pPr marL="171450" indent="-171450">
              <a:buFont typeface="Arial"/>
              <a:buChar char="•"/>
            </a:pPr>
            <a:endParaRPr lang="en-US" sz="1400" baseline="0" dirty="0">
              <a:solidFill>
                <a:srgbClr val="000000"/>
              </a:solidFill>
            </a:endParaRPr>
          </a:p>
          <a:p>
            <a:r>
              <a:rPr lang="en-US" sz="1400" dirty="0">
                <a:solidFill>
                  <a:srgbClr val="000000"/>
                </a:solidFill>
              </a:rPr>
              <a:t>This is the scenario</a:t>
            </a:r>
            <a:r>
              <a:rPr lang="en-US" sz="1400" baseline="0" dirty="0">
                <a:solidFill>
                  <a:srgbClr val="000000"/>
                </a:solidFill>
              </a:rPr>
              <a:t> at the time of Christ:</a:t>
            </a:r>
            <a:br>
              <a:rPr lang="en-US" sz="1400" baseline="0" dirty="0">
                <a:solidFill>
                  <a:srgbClr val="000000"/>
                </a:solidFill>
              </a:rPr>
            </a:br>
            <a:endParaRPr lang="en-US" sz="1400" baseline="0" dirty="0">
              <a:solidFill>
                <a:srgbClr val="000000"/>
              </a:solidFill>
            </a:endParaRPr>
          </a:p>
          <a:p>
            <a:pPr marL="171450" indent="-171450">
              <a:buFont typeface="Arial"/>
              <a:buChar char="•"/>
            </a:pPr>
            <a:r>
              <a:rPr lang="en-US" sz="1400" baseline="0" dirty="0">
                <a:solidFill>
                  <a:srgbClr val="000000"/>
                </a:solidFill>
              </a:rPr>
              <a:t>Herod is king over Israel.</a:t>
            </a:r>
          </a:p>
          <a:p>
            <a:pPr marL="171450" indent="-171450">
              <a:buFont typeface="Arial"/>
              <a:buChar char="•"/>
            </a:pPr>
            <a:r>
              <a:rPr lang="en-US" sz="1400" baseline="0" dirty="0">
                <a:solidFill>
                  <a:srgbClr val="000000"/>
                </a:solidFill>
              </a:rPr>
              <a:t>Israel is under Roman rule. (Pontius Pilate was governor)</a:t>
            </a:r>
          </a:p>
          <a:p>
            <a:pPr marL="171450" indent="-171450">
              <a:buFont typeface="Arial"/>
              <a:buChar char="•"/>
            </a:pPr>
            <a:r>
              <a:rPr lang="en-US" sz="1400" baseline="0" dirty="0">
                <a:solidFill>
                  <a:srgbClr val="000000"/>
                </a:solidFill>
              </a:rPr>
              <a:t>The Romans collected taxes and enforced order and loyalty to the Emperor.</a:t>
            </a:r>
          </a:p>
          <a:p>
            <a:endParaRPr lang="en-US" sz="1400" baseline="0" dirty="0">
              <a:solidFill>
                <a:srgbClr val="000000"/>
              </a:solidFill>
            </a:endParaRPr>
          </a:p>
          <a:p>
            <a:r>
              <a:rPr lang="en-US" sz="1400" baseline="0" dirty="0">
                <a:solidFill>
                  <a:srgbClr val="000000"/>
                </a:solidFill>
              </a:rPr>
              <a:t>Israel is anxiously awaiting the Messiah to come and free them from Roman rule.</a:t>
            </a:r>
          </a:p>
        </p:txBody>
      </p:sp>
      <p:sp>
        <p:nvSpPr>
          <p:cNvPr id="4" name="Slide Number Placeholder 3"/>
          <p:cNvSpPr>
            <a:spLocks noGrp="1"/>
          </p:cNvSpPr>
          <p:nvPr>
            <p:ph type="sldNum" sz="quarter" idx="10"/>
          </p:nvPr>
        </p:nvSpPr>
        <p:spPr/>
        <p:txBody>
          <a:bodyPr/>
          <a:lstStyle/>
          <a:p>
            <a:fld id="{347E24D1-BA45-7043-BCF8-BD8422989279}" type="slidenum">
              <a:rPr lang="en-US" smtClean="0"/>
              <a:t>3</a:t>
            </a:fld>
            <a:endParaRPr lang="en-US"/>
          </a:p>
        </p:txBody>
      </p:sp>
    </p:spTree>
    <p:extLst>
      <p:ext uri="{BB962C8B-B14F-4D97-AF65-F5344CB8AC3E}">
        <p14:creationId xmlns:p14="http://schemas.microsoft.com/office/powerpoint/2010/main" val="3289491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399"/>
            <a:ext cx="5486400" cy="4341813"/>
          </a:xfrm>
        </p:spPr>
        <p:txBody>
          <a:bodyPr/>
          <a:lstStyle/>
          <a:p>
            <a:r>
              <a:rPr lang="en-US" sz="1200" b="1" dirty="0">
                <a:solidFill>
                  <a:srgbClr val="000000"/>
                </a:solidFill>
              </a:rPr>
              <a:t>The Gospels are four different accounts of the life and ministry of Jesus Christ.</a:t>
            </a:r>
          </a:p>
          <a:p>
            <a:endParaRPr lang="en-US" sz="1200" b="1" dirty="0">
              <a:solidFill>
                <a:srgbClr val="000000"/>
              </a:solidFill>
            </a:endParaRPr>
          </a:p>
          <a:p>
            <a:pPr marL="285750" indent="-285750">
              <a:buFont typeface="Arial"/>
              <a:buChar char="•"/>
            </a:pPr>
            <a:r>
              <a:rPr lang="en-US" sz="1200" dirty="0">
                <a:solidFill>
                  <a:srgbClr val="000000"/>
                </a:solidFill>
              </a:rPr>
              <a:t>The Gospels are the first four</a:t>
            </a:r>
            <a:r>
              <a:rPr lang="en-US" sz="1200" baseline="0" dirty="0">
                <a:solidFill>
                  <a:srgbClr val="000000"/>
                </a:solidFill>
              </a:rPr>
              <a:t> books of the New Testament. (Matthew, Mark, Luke, John)</a:t>
            </a:r>
            <a:endParaRPr lang="en-US" sz="1200" dirty="0">
              <a:solidFill>
                <a:srgbClr val="000000"/>
              </a:solidFill>
            </a:endParaRPr>
          </a:p>
          <a:p>
            <a:pPr marL="285750" indent="-285750">
              <a:buFont typeface="Arial"/>
              <a:buChar char="•"/>
            </a:pPr>
            <a:r>
              <a:rPr lang="en-US" sz="1200" dirty="0">
                <a:solidFill>
                  <a:srgbClr val="000000"/>
                </a:solidFill>
              </a:rPr>
              <a:t>They</a:t>
            </a:r>
            <a:r>
              <a:rPr lang="en-US" sz="1200" baseline="0" dirty="0">
                <a:solidFill>
                  <a:srgbClr val="000000"/>
                </a:solidFill>
              </a:rPr>
              <a:t> each tell about Jesus’ life and ministry from a different point of view.</a:t>
            </a:r>
          </a:p>
          <a:p>
            <a:pPr marL="285750" indent="-285750">
              <a:buFont typeface="Arial"/>
              <a:buChar char="•"/>
            </a:pPr>
            <a:r>
              <a:rPr lang="en-US" sz="1200" baseline="0" dirty="0">
                <a:solidFill>
                  <a:srgbClr val="000000"/>
                </a:solidFill>
              </a:rPr>
              <a:t>They are repetitive.</a:t>
            </a:r>
            <a:endParaRPr lang="en-US" sz="1200" dirty="0">
              <a:solidFill>
                <a:srgbClr val="000000"/>
              </a:solidFill>
            </a:endParaRPr>
          </a:p>
          <a:p>
            <a:pPr marL="285750" indent="-285750">
              <a:buFont typeface="Arial"/>
              <a:buChar char="•"/>
            </a:pPr>
            <a:r>
              <a:rPr lang="en-US" sz="1200" dirty="0">
                <a:solidFill>
                  <a:srgbClr val="000000"/>
                </a:solidFill>
              </a:rPr>
              <a:t>Jesus’ ministry lasted about 3.5 years</a:t>
            </a:r>
          </a:p>
          <a:p>
            <a:pPr marL="285750" indent="-285750">
              <a:buFont typeface="Arial"/>
              <a:buChar char="•"/>
            </a:pPr>
            <a:endParaRPr lang="en-US" sz="1200" dirty="0">
              <a:solidFill>
                <a:srgbClr val="000000"/>
              </a:solidFill>
            </a:endParaRPr>
          </a:p>
          <a:p>
            <a:r>
              <a:rPr lang="en-US" sz="1200" dirty="0">
                <a:solidFill>
                  <a:srgbClr val="000000"/>
                </a:solidFill>
              </a:rPr>
              <a:t>Each Gospel has a different focus:</a:t>
            </a:r>
          </a:p>
          <a:p>
            <a:endParaRPr lang="en-US" sz="1200" dirty="0">
              <a:solidFill>
                <a:srgbClr val="000000"/>
              </a:solidFill>
            </a:endParaRPr>
          </a:p>
          <a:p>
            <a:r>
              <a:rPr lang="en-US" sz="1200" b="1" dirty="0">
                <a:solidFill>
                  <a:srgbClr val="000000"/>
                </a:solidFill>
              </a:rPr>
              <a:t>Matthew</a:t>
            </a:r>
            <a:r>
              <a:rPr lang="en-US" sz="1200" dirty="0">
                <a:solidFill>
                  <a:srgbClr val="000000"/>
                </a:solidFill>
              </a:rPr>
              <a:t> - Written by tax collector and disciple Matthew</a:t>
            </a:r>
          </a:p>
          <a:p>
            <a:pPr marL="742950" lvl="1" indent="-285750">
              <a:buFont typeface="Arial" charset="0"/>
              <a:buChar char="•"/>
            </a:pPr>
            <a:r>
              <a:rPr lang="en-US" sz="1200" dirty="0">
                <a:solidFill>
                  <a:srgbClr val="000000"/>
                </a:solidFill>
              </a:rPr>
              <a:t>Shows Jesus as the Jewish Messiah.</a:t>
            </a:r>
          </a:p>
          <a:p>
            <a:pPr marL="742950" lvl="1" indent="-285750">
              <a:buFont typeface="Arial" charset="0"/>
              <a:buChar char="•"/>
            </a:pPr>
            <a:endParaRPr lang="en-US" sz="1200" dirty="0">
              <a:solidFill>
                <a:srgbClr val="000000"/>
              </a:solidFill>
            </a:endParaRPr>
          </a:p>
          <a:p>
            <a:r>
              <a:rPr lang="en-US" sz="1200" b="1" dirty="0">
                <a:solidFill>
                  <a:srgbClr val="000000"/>
                </a:solidFill>
              </a:rPr>
              <a:t>Mark</a:t>
            </a:r>
            <a:r>
              <a:rPr lang="en-US" sz="1200" dirty="0">
                <a:solidFill>
                  <a:srgbClr val="000000"/>
                </a:solidFill>
              </a:rPr>
              <a:t> - Written by Mark, a close associate of Peter</a:t>
            </a:r>
          </a:p>
          <a:p>
            <a:pPr marL="742950" lvl="1" indent="-285750">
              <a:buFont typeface="Arial"/>
              <a:buChar char="•"/>
            </a:pPr>
            <a:r>
              <a:rPr lang="en-US" sz="1200" dirty="0">
                <a:solidFill>
                  <a:srgbClr val="000000"/>
                </a:solidFill>
              </a:rPr>
              <a:t>Shows</a:t>
            </a:r>
            <a:r>
              <a:rPr lang="en-US" sz="1200" baseline="0" dirty="0">
                <a:solidFill>
                  <a:srgbClr val="000000"/>
                </a:solidFill>
              </a:rPr>
              <a:t> Jesus</a:t>
            </a:r>
            <a:r>
              <a:rPr lang="en-US" sz="1200" dirty="0">
                <a:solidFill>
                  <a:srgbClr val="000000"/>
                </a:solidFill>
              </a:rPr>
              <a:t> as a suffering servant.</a:t>
            </a:r>
          </a:p>
          <a:p>
            <a:pPr marL="742950" lvl="1" indent="-285750">
              <a:buFont typeface="Arial"/>
              <a:buChar char="•"/>
            </a:pPr>
            <a:endParaRPr lang="en-US" sz="1200" dirty="0">
              <a:solidFill>
                <a:srgbClr val="000000"/>
              </a:solidFill>
            </a:endParaRPr>
          </a:p>
          <a:p>
            <a:r>
              <a:rPr lang="en-US" sz="1200" b="1" dirty="0">
                <a:solidFill>
                  <a:srgbClr val="000000"/>
                </a:solidFill>
              </a:rPr>
              <a:t>Luke</a:t>
            </a:r>
            <a:r>
              <a:rPr lang="en-US" sz="1200" dirty="0">
                <a:solidFill>
                  <a:srgbClr val="000000"/>
                </a:solidFill>
              </a:rPr>
              <a:t> - Written by Luke, a doctor and companion of the Apostle Paul</a:t>
            </a:r>
          </a:p>
          <a:p>
            <a:pPr marL="742950" lvl="1" indent="-285750">
              <a:buFont typeface="Arial"/>
              <a:buChar char="•"/>
            </a:pPr>
            <a:r>
              <a:rPr lang="en-US" sz="1200" dirty="0">
                <a:solidFill>
                  <a:srgbClr val="000000"/>
                </a:solidFill>
              </a:rPr>
              <a:t>Shows</a:t>
            </a:r>
            <a:r>
              <a:rPr lang="en-US" sz="1200" baseline="0" dirty="0">
                <a:solidFill>
                  <a:srgbClr val="000000"/>
                </a:solidFill>
              </a:rPr>
              <a:t> Jesus</a:t>
            </a:r>
            <a:r>
              <a:rPr lang="en-US" sz="1200" dirty="0">
                <a:solidFill>
                  <a:srgbClr val="000000"/>
                </a:solidFill>
              </a:rPr>
              <a:t> as a human being. (Son of Man)</a:t>
            </a:r>
          </a:p>
          <a:p>
            <a:pPr marL="742950" lvl="1" indent="-285750">
              <a:buFont typeface="Arial"/>
              <a:buChar char="•"/>
            </a:pPr>
            <a:endParaRPr lang="en-US" sz="1200" dirty="0">
              <a:solidFill>
                <a:srgbClr val="000000"/>
              </a:solidFill>
            </a:endParaRPr>
          </a:p>
          <a:p>
            <a:r>
              <a:rPr lang="en-US" sz="1200" b="1" dirty="0">
                <a:solidFill>
                  <a:srgbClr val="000000"/>
                </a:solidFill>
              </a:rPr>
              <a:t>John</a:t>
            </a:r>
            <a:r>
              <a:rPr lang="en-US" sz="1200" dirty="0">
                <a:solidFill>
                  <a:srgbClr val="000000"/>
                </a:solidFill>
              </a:rPr>
              <a:t> - Written by John the disciple.</a:t>
            </a:r>
          </a:p>
          <a:p>
            <a:pPr marL="742950" lvl="1" indent="-285750">
              <a:buFont typeface="Arial"/>
              <a:buChar char="•"/>
            </a:pPr>
            <a:r>
              <a:rPr lang="en-US" sz="1200" dirty="0">
                <a:solidFill>
                  <a:srgbClr val="000000"/>
                </a:solidFill>
              </a:rPr>
              <a:t>Shows the divinity of Jesus. (Son of God)</a:t>
            </a:r>
          </a:p>
        </p:txBody>
      </p:sp>
      <p:sp>
        <p:nvSpPr>
          <p:cNvPr id="4" name="Slide Number Placeholder 3"/>
          <p:cNvSpPr>
            <a:spLocks noGrp="1"/>
          </p:cNvSpPr>
          <p:nvPr>
            <p:ph type="sldNum" sz="quarter" idx="10"/>
          </p:nvPr>
        </p:nvSpPr>
        <p:spPr/>
        <p:txBody>
          <a:bodyPr/>
          <a:lstStyle/>
          <a:p>
            <a:fld id="{347E24D1-BA45-7043-BCF8-BD8422989279}" type="slidenum">
              <a:rPr lang="en-US" smtClean="0"/>
              <a:t>4</a:t>
            </a:fld>
            <a:endParaRPr lang="en-US"/>
          </a:p>
        </p:txBody>
      </p:sp>
    </p:spTree>
    <p:extLst>
      <p:ext uri="{BB962C8B-B14F-4D97-AF65-F5344CB8AC3E}">
        <p14:creationId xmlns:p14="http://schemas.microsoft.com/office/powerpoint/2010/main" val="7434914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399"/>
            <a:ext cx="5486400" cy="4341813"/>
          </a:xfrm>
        </p:spPr>
        <p:txBody>
          <a:bodyPr/>
          <a:lstStyle/>
          <a:p>
            <a:r>
              <a:rPr lang="en-US" sz="1600" dirty="0">
                <a:solidFill>
                  <a:srgbClr val="000000"/>
                </a:solidFill>
              </a:rPr>
              <a:t>How was Jesus born?</a:t>
            </a:r>
          </a:p>
          <a:p>
            <a:endParaRPr lang="en-US" sz="1600" dirty="0">
              <a:solidFill>
                <a:srgbClr val="000000"/>
              </a:solidFill>
            </a:endParaRPr>
          </a:p>
          <a:p>
            <a:pPr marL="285750" indent="-285750">
              <a:buFont typeface="Arial"/>
              <a:buChar char="•"/>
            </a:pPr>
            <a:r>
              <a:rPr lang="en-US" sz="1600" dirty="0">
                <a:solidFill>
                  <a:srgbClr val="000000"/>
                </a:solidFill>
              </a:rPr>
              <a:t>The Christmas story is very familiar</a:t>
            </a:r>
            <a:r>
              <a:rPr lang="en-US" sz="1600" baseline="0" dirty="0">
                <a:solidFill>
                  <a:srgbClr val="000000"/>
                </a:solidFill>
              </a:rPr>
              <a:t> to us.</a:t>
            </a:r>
            <a:endParaRPr lang="en-US" sz="1600" dirty="0">
              <a:solidFill>
                <a:srgbClr val="000000"/>
              </a:solidFill>
            </a:endParaRPr>
          </a:p>
          <a:p>
            <a:pPr marL="285750" indent="-285750">
              <a:buFont typeface="Arial"/>
              <a:buChar char="•"/>
            </a:pPr>
            <a:endParaRPr lang="en-US" sz="1600" dirty="0">
              <a:solidFill>
                <a:srgbClr val="000000"/>
              </a:solidFill>
            </a:endParaRPr>
          </a:p>
          <a:p>
            <a:r>
              <a:rPr lang="en-US" sz="1600" b="1" dirty="0">
                <a:solidFill>
                  <a:srgbClr val="000000"/>
                </a:solidFill>
              </a:rPr>
              <a:t>Mary was a virgin who was impregnated by the Holy Spirit with a child.</a:t>
            </a:r>
          </a:p>
          <a:p>
            <a:endParaRPr lang="en-US" sz="1600" dirty="0">
              <a:solidFill>
                <a:srgbClr val="000000"/>
              </a:solidFill>
            </a:endParaRPr>
          </a:p>
          <a:p>
            <a:pPr marL="285750" indent="-285750">
              <a:buFont typeface="Arial"/>
              <a:buChar char="•"/>
            </a:pPr>
            <a:r>
              <a:rPr lang="en-US" sz="1600" dirty="0">
                <a:solidFill>
                  <a:srgbClr val="000000"/>
                </a:solidFill>
              </a:rPr>
              <a:t>Joseph was</a:t>
            </a:r>
            <a:r>
              <a:rPr lang="en-US" sz="1600" baseline="0" dirty="0">
                <a:solidFill>
                  <a:srgbClr val="000000"/>
                </a:solidFill>
              </a:rPr>
              <a:t> upset because he was not the father</a:t>
            </a:r>
          </a:p>
          <a:p>
            <a:pPr marL="285750" indent="-285750">
              <a:buFont typeface="Arial"/>
              <a:buChar char="•"/>
            </a:pPr>
            <a:r>
              <a:rPr lang="en-US" sz="1600" dirty="0">
                <a:solidFill>
                  <a:srgbClr val="000000"/>
                </a:solidFill>
              </a:rPr>
              <a:t>An angel appeared to</a:t>
            </a:r>
            <a:r>
              <a:rPr lang="en-US" sz="1600" baseline="0" dirty="0">
                <a:solidFill>
                  <a:srgbClr val="000000"/>
                </a:solidFill>
              </a:rPr>
              <a:t> Joseph to reassure him</a:t>
            </a:r>
            <a:endParaRPr lang="en-US" sz="1600" dirty="0">
              <a:solidFill>
                <a:srgbClr val="000000"/>
              </a:solidFill>
            </a:endParaRPr>
          </a:p>
          <a:p>
            <a:endParaRPr lang="en-US" sz="1600" dirty="0">
              <a:solidFill>
                <a:srgbClr val="000000"/>
              </a:solidFill>
            </a:endParaRPr>
          </a:p>
          <a:p>
            <a:r>
              <a:rPr lang="en-US" sz="1600" b="1" dirty="0">
                <a:solidFill>
                  <a:srgbClr val="000000"/>
                </a:solidFill>
              </a:rPr>
              <a:t>READ: </a:t>
            </a:r>
            <a:r>
              <a:rPr lang="en-US" sz="1600" dirty="0">
                <a:solidFill>
                  <a:srgbClr val="000000"/>
                </a:solidFill>
              </a:rPr>
              <a:t>Matthew 1:20-21 (35)</a:t>
            </a:r>
          </a:p>
          <a:p>
            <a:endParaRPr lang="en-US" sz="1600" dirty="0">
              <a:solidFill>
                <a:srgbClr val="000000"/>
              </a:solidFill>
            </a:endParaRPr>
          </a:p>
          <a:p>
            <a:pPr marL="285750" indent="-285750">
              <a:buFont typeface="Arial"/>
              <a:buChar char="•"/>
            </a:pPr>
            <a:r>
              <a:rPr lang="en-US" sz="1600" dirty="0">
                <a:solidFill>
                  <a:srgbClr val="000000"/>
                </a:solidFill>
              </a:rPr>
              <a:t>Born in Bethlehem with many signs and wonders.</a:t>
            </a:r>
          </a:p>
          <a:p>
            <a:pPr marL="285750" indent="-285750">
              <a:buFont typeface="Arial"/>
              <a:buChar char="•"/>
            </a:pPr>
            <a:r>
              <a:rPr lang="en-US" sz="1600" dirty="0">
                <a:solidFill>
                  <a:srgbClr val="000000"/>
                </a:solidFill>
              </a:rPr>
              <a:t>They were warned by an angel to flee to Egypt to avoid being killed.</a:t>
            </a:r>
          </a:p>
          <a:p>
            <a:pPr marL="285750" indent="-285750">
              <a:buFont typeface="Arial"/>
              <a:buChar char="•"/>
            </a:pPr>
            <a:r>
              <a:rPr lang="en-US" sz="1600" dirty="0">
                <a:solidFill>
                  <a:srgbClr val="000000"/>
                </a:solidFill>
              </a:rPr>
              <a:t>Later they returned to city of Nazareth to live.</a:t>
            </a:r>
          </a:p>
          <a:p>
            <a:pPr marL="285750" indent="-285750">
              <a:buFont typeface="Arial"/>
              <a:buChar char="•"/>
            </a:pPr>
            <a:r>
              <a:rPr lang="en-US" sz="1600" dirty="0">
                <a:solidFill>
                  <a:srgbClr val="000000"/>
                </a:solidFill>
              </a:rPr>
              <a:t>Jesus’ cousin was John the Baptist.</a:t>
            </a:r>
          </a:p>
        </p:txBody>
      </p:sp>
      <p:sp>
        <p:nvSpPr>
          <p:cNvPr id="4" name="Slide Number Placeholder 3"/>
          <p:cNvSpPr>
            <a:spLocks noGrp="1"/>
          </p:cNvSpPr>
          <p:nvPr>
            <p:ph type="sldNum" sz="quarter" idx="10"/>
          </p:nvPr>
        </p:nvSpPr>
        <p:spPr/>
        <p:txBody>
          <a:bodyPr/>
          <a:lstStyle/>
          <a:p>
            <a:fld id="{347E24D1-BA45-7043-BCF8-BD8422989279}" type="slidenum">
              <a:rPr lang="en-US" smtClean="0"/>
              <a:t>5</a:t>
            </a:fld>
            <a:endParaRPr lang="en-US"/>
          </a:p>
        </p:txBody>
      </p:sp>
    </p:spTree>
    <p:extLst>
      <p:ext uri="{BB962C8B-B14F-4D97-AF65-F5344CB8AC3E}">
        <p14:creationId xmlns:p14="http://schemas.microsoft.com/office/powerpoint/2010/main" val="34415863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solidFill>
                  <a:srgbClr val="000000"/>
                </a:solidFill>
              </a:rPr>
              <a:t>John the Baptist was a prophet and his purpose was to prepare the way for Jesus’ ministry.</a:t>
            </a:r>
          </a:p>
          <a:p>
            <a:endParaRPr lang="en-US" sz="1600" b="1" dirty="0">
              <a:solidFill>
                <a:srgbClr val="000000"/>
              </a:solidFill>
            </a:endParaRPr>
          </a:p>
          <a:p>
            <a:pPr marL="285750" indent="-285750">
              <a:buFont typeface="Arial"/>
              <a:buChar char="•"/>
            </a:pPr>
            <a:r>
              <a:rPr lang="en-US" sz="1600" dirty="0">
                <a:solidFill>
                  <a:srgbClr val="000000"/>
                </a:solidFill>
              </a:rPr>
              <a:t>John was the link between Old and New Testament.</a:t>
            </a:r>
          </a:p>
          <a:p>
            <a:pPr marL="285750" indent="-285750">
              <a:buFont typeface="Arial"/>
              <a:buChar char="•"/>
            </a:pPr>
            <a:r>
              <a:rPr lang="en-US" sz="1600" dirty="0">
                <a:solidFill>
                  <a:srgbClr val="000000"/>
                </a:solidFill>
              </a:rPr>
              <a:t>Unusual man, lived in wilderness, ate unusual food.</a:t>
            </a:r>
          </a:p>
          <a:p>
            <a:pPr marL="285750" indent="-285750">
              <a:buFont typeface="Arial"/>
              <a:buChar char="•"/>
            </a:pPr>
            <a:r>
              <a:rPr lang="en-US" sz="1600" dirty="0">
                <a:solidFill>
                  <a:srgbClr val="000000"/>
                </a:solidFill>
              </a:rPr>
              <a:t>Baptized followers and preached repentance.</a:t>
            </a:r>
          </a:p>
          <a:p>
            <a:pPr marL="285750" indent="-285750">
              <a:buFont typeface="Arial"/>
              <a:buChar char="•"/>
            </a:pPr>
            <a:r>
              <a:rPr lang="en-US" sz="1600" dirty="0">
                <a:solidFill>
                  <a:srgbClr val="000000"/>
                </a:solidFill>
              </a:rPr>
              <a:t>John recognized Jesus as Messiah:</a:t>
            </a:r>
          </a:p>
          <a:p>
            <a:pPr marL="285750" indent="-285750">
              <a:buFont typeface="Arial"/>
              <a:buChar char="•"/>
            </a:pPr>
            <a:endParaRPr lang="en-US" sz="1600" dirty="0">
              <a:solidFill>
                <a:srgbClr val="000000"/>
              </a:solidFill>
            </a:endParaRPr>
          </a:p>
          <a:p>
            <a:r>
              <a:rPr lang="en-US" sz="1600" dirty="0"/>
              <a:t>John 1:29 says: The next day John saw Jesus coming toward him and said, “Look! The Lamb of God who takes away the sin of the world!”</a:t>
            </a:r>
            <a:endParaRPr lang="en-US" sz="1600" dirty="0">
              <a:solidFill>
                <a:srgbClr val="000000"/>
              </a:solidFill>
            </a:endParaRPr>
          </a:p>
          <a:p>
            <a:pPr marL="285750" indent="-285750">
              <a:buFont typeface="Arial"/>
              <a:buChar char="•"/>
            </a:pPr>
            <a:endParaRPr lang="en-US" sz="1600" dirty="0">
              <a:solidFill>
                <a:srgbClr val="000000"/>
              </a:solidFill>
            </a:endParaRPr>
          </a:p>
          <a:p>
            <a:pPr marL="285750" indent="-285750">
              <a:buFont typeface="Arial"/>
              <a:buChar char="•"/>
            </a:pPr>
            <a:r>
              <a:rPr lang="en-US" sz="1600" dirty="0">
                <a:solidFill>
                  <a:srgbClr val="000000"/>
                </a:solidFill>
              </a:rPr>
              <a:t>John baptized Jesus in the Jordan River. </a:t>
            </a:r>
          </a:p>
          <a:p>
            <a:pPr marL="285750" indent="-285750">
              <a:buFont typeface="Arial"/>
              <a:buChar char="•"/>
            </a:pPr>
            <a:r>
              <a:rPr lang="en-US" sz="1600" b="0" dirty="0">
                <a:solidFill>
                  <a:srgbClr val="000000"/>
                </a:solidFill>
              </a:rPr>
              <a:t>Why was Jesus baptized? (Matt 3:15 “Let it be so for now, for thus it is fitting to fulfill all righteousness…”</a:t>
            </a:r>
          </a:p>
        </p:txBody>
      </p:sp>
      <p:sp>
        <p:nvSpPr>
          <p:cNvPr id="4" name="Slide Number Placeholder 3"/>
          <p:cNvSpPr>
            <a:spLocks noGrp="1"/>
          </p:cNvSpPr>
          <p:nvPr>
            <p:ph type="sldNum" sz="quarter" idx="10"/>
          </p:nvPr>
        </p:nvSpPr>
        <p:spPr/>
        <p:txBody>
          <a:bodyPr/>
          <a:lstStyle/>
          <a:p>
            <a:fld id="{347E24D1-BA45-7043-BCF8-BD8422989279}" type="slidenum">
              <a:rPr lang="en-US" smtClean="0"/>
              <a:t>6</a:t>
            </a:fld>
            <a:endParaRPr lang="en-US"/>
          </a:p>
        </p:txBody>
      </p:sp>
    </p:spTree>
    <p:extLst>
      <p:ext uri="{BB962C8B-B14F-4D97-AF65-F5344CB8AC3E}">
        <p14:creationId xmlns:p14="http://schemas.microsoft.com/office/powerpoint/2010/main" val="7434914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solidFill>
                  <a:srgbClr val="000000"/>
                </a:solidFill>
              </a:rPr>
              <a:t>Jesus began His ministry with forty days of fasting and prayer and was tempted by the devil.</a:t>
            </a:r>
          </a:p>
          <a:p>
            <a:endParaRPr lang="en-US" sz="1600" b="1" dirty="0">
              <a:solidFill>
                <a:srgbClr val="000000"/>
              </a:solidFill>
            </a:endParaRPr>
          </a:p>
          <a:p>
            <a:pPr marL="285750" indent="-285750">
              <a:buFont typeface="Arial"/>
              <a:buChar char="•"/>
            </a:pPr>
            <a:r>
              <a:rPr lang="en-US" sz="1600" dirty="0">
                <a:solidFill>
                  <a:srgbClr val="000000"/>
                </a:solidFill>
              </a:rPr>
              <a:t>After baptism, Jesus was led by the Spirit into the wilderness for 40 days.</a:t>
            </a:r>
          </a:p>
          <a:p>
            <a:pPr marL="285750" indent="-285750">
              <a:buFont typeface="Arial"/>
              <a:buChar char="•"/>
            </a:pPr>
            <a:endParaRPr lang="en-US" sz="1600" dirty="0">
              <a:solidFill>
                <a:srgbClr val="000000"/>
              </a:solidFill>
            </a:endParaRPr>
          </a:p>
          <a:p>
            <a:pPr marL="285750" indent="-285750">
              <a:buFont typeface="Arial"/>
              <a:buChar char="•"/>
            </a:pPr>
            <a:r>
              <a:rPr lang="en-US" sz="1600" dirty="0">
                <a:solidFill>
                  <a:srgbClr val="000000"/>
                </a:solidFill>
              </a:rPr>
              <a:t>Satan tempted Jesus to sin</a:t>
            </a:r>
            <a:r>
              <a:rPr lang="en-US" sz="1600" baseline="0" dirty="0">
                <a:solidFill>
                  <a:srgbClr val="000000"/>
                </a:solidFill>
              </a:rPr>
              <a:t> three times.</a:t>
            </a:r>
            <a:endParaRPr lang="en-US" sz="1600" dirty="0">
              <a:solidFill>
                <a:srgbClr val="000000"/>
              </a:solidFill>
            </a:endParaRPr>
          </a:p>
          <a:p>
            <a:pPr marL="285750" indent="-285750">
              <a:buFont typeface="Arial"/>
              <a:buChar char="•"/>
            </a:pPr>
            <a:endParaRPr lang="en-US" sz="1600" dirty="0">
              <a:solidFill>
                <a:srgbClr val="000000"/>
              </a:solidFill>
            </a:endParaRPr>
          </a:p>
          <a:p>
            <a:pPr marL="285750" indent="-285750">
              <a:buFont typeface="Arial"/>
              <a:buChar char="•"/>
            </a:pPr>
            <a:r>
              <a:rPr lang="en-US" sz="1600" dirty="0">
                <a:solidFill>
                  <a:srgbClr val="000000"/>
                </a:solidFill>
              </a:rPr>
              <a:t>This reminds us of the Israelites who wandered in the wilderness 40 years after crossing the Red Sea. (baptism)</a:t>
            </a:r>
          </a:p>
          <a:p>
            <a:pPr marL="285750" indent="-285750">
              <a:buFont typeface="Arial"/>
              <a:buChar char="•"/>
            </a:pPr>
            <a:endParaRPr lang="en-US" sz="1600" dirty="0">
              <a:solidFill>
                <a:srgbClr val="000000"/>
              </a:solidFill>
            </a:endParaRPr>
          </a:p>
          <a:p>
            <a:pPr marL="285750" indent="-285750">
              <a:buFont typeface="Arial"/>
              <a:buChar char="•"/>
            </a:pPr>
            <a:r>
              <a:rPr lang="en-US" sz="1600" dirty="0">
                <a:solidFill>
                  <a:srgbClr val="000000"/>
                </a:solidFill>
              </a:rPr>
              <a:t>Here is the pattern: After repenting and being baptized, our </a:t>
            </a:r>
            <a:r>
              <a:rPr lang="en-US" sz="1600" u="sng" dirty="0">
                <a:solidFill>
                  <a:srgbClr val="000000"/>
                </a:solidFill>
              </a:rPr>
              <a:t>faith will be tested</a:t>
            </a:r>
            <a:r>
              <a:rPr lang="en-US" sz="1600" dirty="0">
                <a:solidFill>
                  <a:srgbClr val="000000"/>
                </a:solidFill>
              </a:rPr>
              <a:t>.</a:t>
            </a:r>
          </a:p>
        </p:txBody>
      </p:sp>
      <p:sp>
        <p:nvSpPr>
          <p:cNvPr id="4" name="Slide Number Placeholder 3"/>
          <p:cNvSpPr>
            <a:spLocks noGrp="1"/>
          </p:cNvSpPr>
          <p:nvPr>
            <p:ph type="sldNum" sz="quarter" idx="10"/>
          </p:nvPr>
        </p:nvSpPr>
        <p:spPr/>
        <p:txBody>
          <a:bodyPr/>
          <a:lstStyle/>
          <a:p>
            <a:fld id="{347E24D1-BA45-7043-BCF8-BD8422989279}" type="slidenum">
              <a:rPr lang="en-US" smtClean="0"/>
              <a:t>7</a:t>
            </a:fld>
            <a:endParaRPr lang="en-US"/>
          </a:p>
        </p:txBody>
      </p:sp>
    </p:spTree>
    <p:extLst>
      <p:ext uri="{BB962C8B-B14F-4D97-AF65-F5344CB8AC3E}">
        <p14:creationId xmlns:p14="http://schemas.microsoft.com/office/powerpoint/2010/main" val="34415863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399"/>
            <a:ext cx="5486400" cy="4341813"/>
          </a:xfrm>
        </p:spPr>
        <p:txBody>
          <a:bodyPr/>
          <a:lstStyle/>
          <a:p>
            <a:r>
              <a:rPr lang="en-US" sz="1600" dirty="0"/>
              <a:t>This is a picture of the Judean wilderness in Israel that Jesus prayed and fasted in.</a:t>
            </a:r>
          </a:p>
          <a:p>
            <a:endParaRPr lang="en-US" sz="1600" dirty="0"/>
          </a:p>
          <a:p>
            <a:pPr marL="0" indent="0">
              <a:buFont typeface="Arial"/>
              <a:buNone/>
            </a:pPr>
            <a:r>
              <a:rPr lang="en-US" sz="1600" dirty="0"/>
              <a:t>That</a:t>
            </a:r>
            <a:r>
              <a:rPr lang="fr-FR" sz="1600" dirty="0"/>
              <a:t>’</a:t>
            </a:r>
            <a:r>
              <a:rPr lang="en-US" sz="1600" dirty="0"/>
              <a:t>s why we must pray and fast:</a:t>
            </a:r>
          </a:p>
          <a:p>
            <a:pPr marL="285750" indent="-285750">
              <a:buFont typeface="Arial"/>
              <a:buChar char="•"/>
            </a:pPr>
            <a:endParaRPr lang="en-US" sz="1600" dirty="0"/>
          </a:p>
          <a:p>
            <a:pPr marL="285750" indent="-285750">
              <a:buFont typeface="Arial"/>
              <a:buChar char="•"/>
            </a:pPr>
            <a:r>
              <a:rPr lang="en-US" sz="1600" dirty="0"/>
              <a:t>Fasting </a:t>
            </a:r>
            <a:r>
              <a:rPr lang="en-US" sz="1600" baseline="0" dirty="0"/>
              <a:t>helps us draw closer to God by denying our physical bodies.</a:t>
            </a:r>
          </a:p>
          <a:p>
            <a:pPr marL="285750" indent="-285750">
              <a:buFont typeface="Arial"/>
              <a:buChar char="•"/>
            </a:pPr>
            <a:endParaRPr lang="en-US" sz="1600" baseline="0" dirty="0"/>
          </a:p>
          <a:p>
            <a:pPr marL="285750" indent="-285750">
              <a:buFont typeface="Arial"/>
              <a:buChar char="•"/>
            </a:pPr>
            <a:r>
              <a:rPr lang="en-US" sz="1600" baseline="0" dirty="0"/>
              <a:t>Fasting is a sacrifice of something valuable to God.</a:t>
            </a:r>
          </a:p>
          <a:p>
            <a:pPr marL="285750" indent="-285750">
              <a:buFont typeface="Arial"/>
              <a:buChar char="•"/>
            </a:pPr>
            <a:endParaRPr lang="en-US" sz="1600" baseline="0" dirty="0"/>
          </a:p>
          <a:p>
            <a:pPr marL="285750" indent="-285750">
              <a:buFont typeface="Arial"/>
              <a:buChar char="•"/>
            </a:pPr>
            <a:r>
              <a:rPr lang="en-US" sz="1600" baseline="0" dirty="0"/>
              <a:t>Fasting releases spiritual breakthrough. (not instantly)</a:t>
            </a:r>
            <a:endParaRPr lang="en-US" sz="1600" dirty="0"/>
          </a:p>
          <a:p>
            <a:pPr marL="285750" indent="-285750">
              <a:buFont typeface="Arial"/>
              <a:buChar char="•"/>
            </a:pPr>
            <a:endParaRPr lang="en-US" sz="1600" dirty="0"/>
          </a:p>
          <a:p>
            <a:pPr marL="285750" indent="-285750">
              <a:buFont typeface="Arial"/>
              <a:buChar char="•"/>
            </a:pPr>
            <a:r>
              <a:rPr lang="en-US" sz="1600" dirty="0"/>
              <a:t>It makes us more effective in the Kingdom of God.</a:t>
            </a:r>
          </a:p>
          <a:p>
            <a:endParaRPr lang="en-US" sz="1600" dirty="0"/>
          </a:p>
          <a:p>
            <a:r>
              <a:rPr lang="en-US" sz="1600" dirty="0"/>
              <a:t>After Jesus was tested, he was ready for ministry.</a:t>
            </a:r>
          </a:p>
          <a:p>
            <a:endParaRPr lang="en-US" sz="1600" dirty="0"/>
          </a:p>
          <a:p>
            <a:r>
              <a:rPr lang="en-US" sz="1600" dirty="0"/>
              <a:t>What did Jesus do in His ministry?</a:t>
            </a:r>
          </a:p>
        </p:txBody>
      </p:sp>
      <p:sp>
        <p:nvSpPr>
          <p:cNvPr id="4" name="Slide Number Placeholder 3"/>
          <p:cNvSpPr>
            <a:spLocks noGrp="1"/>
          </p:cNvSpPr>
          <p:nvPr>
            <p:ph type="sldNum" sz="quarter" idx="10"/>
          </p:nvPr>
        </p:nvSpPr>
        <p:spPr/>
        <p:txBody>
          <a:bodyPr/>
          <a:lstStyle/>
          <a:p>
            <a:fld id="{347E24D1-BA45-7043-BCF8-BD8422989279}" type="slidenum">
              <a:rPr lang="en-US" smtClean="0"/>
              <a:t>8</a:t>
            </a:fld>
            <a:endParaRPr lang="en-US"/>
          </a:p>
        </p:txBody>
      </p:sp>
    </p:spTree>
    <p:extLst>
      <p:ext uri="{BB962C8B-B14F-4D97-AF65-F5344CB8AC3E}">
        <p14:creationId xmlns:p14="http://schemas.microsoft.com/office/powerpoint/2010/main" val="30130698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solidFill>
                  <a:srgbClr val="000000"/>
                </a:solidFill>
              </a:rPr>
              <a:t>Jesus’ ministry consisted of teaching, healing, and performing miracles.</a:t>
            </a:r>
          </a:p>
          <a:p>
            <a:endParaRPr lang="en-US" sz="1400" b="1" dirty="0">
              <a:solidFill>
                <a:srgbClr val="000000"/>
              </a:solidFill>
            </a:endParaRPr>
          </a:p>
          <a:p>
            <a:r>
              <a:rPr lang="en-US" sz="1400" b="0" dirty="0">
                <a:solidFill>
                  <a:srgbClr val="000000"/>
                </a:solidFill>
              </a:rPr>
              <a:t>Matthew 4:23 says:</a:t>
            </a:r>
          </a:p>
          <a:p>
            <a:endParaRPr lang="en-US" sz="1400" b="1" dirty="0">
              <a:solidFill>
                <a:srgbClr val="000000"/>
              </a:solidFill>
            </a:endParaRPr>
          </a:p>
          <a:p>
            <a:r>
              <a:rPr lang="en-US" sz="1400" dirty="0"/>
              <a:t>Jesus traveled throughout the region of Galilee, teaching in the synagogues and announcing the Good News about the Kingdom. And he healed every kind of disease and illness.</a:t>
            </a:r>
          </a:p>
          <a:p>
            <a:endParaRPr lang="en-US" sz="1400" b="1" dirty="0">
              <a:solidFill>
                <a:srgbClr val="000000"/>
              </a:solidFill>
            </a:endParaRPr>
          </a:p>
          <a:p>
            <a:pPr marL="285750" indent="-285750">
              <a:buFont typeface="Arial"/>
              <a:buChar char="•"/>
            </a:pPr>
            <a:r>
              <a:rPr lang="en-US" sz="1400" dirty="0">
                <a:solidFill>
                  <a:srgbClr val="000000"/>
                </a:solidFill>
              </a:rPr>
              <a:t>Jesus healed many people.</a:t>
            </a:r>
          </a:p>
          <a:p>
            <a:pPr marL="285750" indent="-285750">
              <a:buFont typeface="Arial"/>
              <a:buChar char="•"/>
            </a:pPr>
            <a:r>
              <a:rPr lang="en-US" sz="1400" dirty="0">
                <a:solidFill>
                  <a:srgbClr val="000000"/>
                </a:solidFill>
              </a:rPr>
              <a:t>Trained the 12 disciples for</a:t>
            </a:r>
            <a:r>
              <a:rPr lang="en-US" sz="1400" baseline="0" dirty="0">
                <a:solidFill>
                  <a:srgbClr val="000000"/>
                </a:solidFill>
              </a:rPr>
              <a:t> </a:t>
            </a:r>
            <a:r>
              <a:rPr lang="en-US" sz="1400" dirty="0">
                <a:solidFill>
                  <a:srgbClr val="000000"/>
                </a:solidFill>
              </a:rPr>
              <a:t>leadership.</a:t>
            </a:r>
          </a:p>
          <a:p>
            <a:pPr marL="285750" indent="-285750">
              <a:buFont typeface="Arial"/>
              <a:buChar char="•"/>
            </a:pPr>
            <a:r>
              <a:rPr lang="en-US" sz="1400" dirty="0">
                <a:solidFill>
                  <a:srgbClr val="000000"/>
                </a:solidFill>
              </a:rPr>
              <a:t>Opposed by religious leaders. (Pharisees)</a:t>
            </a:r>
          </a:p>
          <a:p>
            <a:pPr marL="285750" indent="-285750">
              <a:buFont typeface="Arial"/>
              <a:buChar char="•"/>
            </a:pPr>
            <a:endParaRPr lang="en-US" sz="1400" dirty="0">
              <a:solidFill>
                <a:srgbClr val="000000"/>
              </a:solidFill>
            </a:endParaRPr>
          </a:p>
          <a:p>
            <a:r>
              <a:rPr lang="en-US" sz="1400" dirty="0">
                <a:solidFill>
                  <a:srgbClr val="000000"/>
                </a:solidFill>
              </a:rPr>
              <a:t>Why? They didn’t understand who Jesus was.</a:t>
            </a:r>
          </a:p>
          <a:p>
            <a:endParaRPr lang="en-US" sz="1400" dirty="0">
              <a:solidFill>
                <a:srgbClr val="000000"/>
              </a:solidFill>
            </a:endParaRPr>
          </a:p>
          <a:p>
            <a:r>
              <a:rPr lang="en-US" sz="1400" dirty="0">
                <a:solidFill>
                  <a:srgbClr val="000000"/>
                </a:solidFill>
              </a:rPr>
              <a:t>They were expecting the Messiah to come in glory and military</a:t>
            </a:r>
            <a:r>
              <a:rPr lang="en-US" sz="1400" baseline="0" dirty="0">
                <a:solidFill>
                  <a:srgbClr val="000000"/>
                </a:solidFill>
              </a:rPr>
              <a:t> </a:t>
            </a:r>
            <a:r>
              <a:rPr lang="en-US" sz="1400" dirty="0">
                <a:solidFill>
                  <a:srgbClr val="000000"/>
                </a:solidFill>
              </a:rPr>
              <a:t>power, not humbly as a teacher.</a:t>
            </a:r>
          </a:p>
          <a:p>
            <a:endParaRPr lang="en-US" sz="1400" dirty="0">
              <a:solidFill>
                <a:srgbClr val="000000"/>
              </a:solidFill>
            </a:endParaRPr>
          </a:p>
          <a:p>
            <a:r>
              <a:rPr lang="en-US" sz="1400" dirty="0">
                <a:solidFill>
                  <a:srgbClr val="000000"/>
                </a:solidFill>
              </a:rPr>
              <a:t>Who was Jesus?</a:t>
            </a:r>
          </a:p>
        </p:txBody>
      </p:sp>
      <p:sp>
        <p:nvSpPr>
          <p:cNvPr id="4" name="Slide Number Placeholder 3"/>
          <p:cNvSpPr>
            <a:spLocks noGrp="1"/>
          </p:cNvSpPr>
          <p:nvPr>
            <p:ph type="sldNum" sz="quarter" idx="10"/>
          </p:nvPr>
        </p:nvSpPr>
        <p:spPr/>
        <p:txBody>
          <a:bodyPr/>
          <a:lstStyle/>
          <a:p>
            <a:fld id="{347E24D1-BA45-7043-BCF8-BD8422989279}" type="slidenum">
              <a:rPr lang="en-US" smtClean="0"/>
              <a:t>9</a:t>
            </a:fld>
            <a:endParaRPr lang="en-US"/>
          </a:p>
        </p:txBody>
      </p:sp>
    </p:spTree>
    <p:extLst>
      <p:ext uri="{BB962C8B-B14F-4D97-AF65-F5344CB8AC3E}">
        <p14:creationId xmlns:p14="http://schemas.microsoft.com/office/powerpoint/2010/main" val="7434914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0ABA0E-772D-8347-9181-B0855938257E}" type="datetimeFigureOut">
              <a:rPr lang="en-US" smtClean="0"/>
              <a:t>4/24/20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48C9F6-1ABB-3C46-B459-3FC5E0FB5DF1}" type="slidenum">
              <a:rPr lang="en-US" smtClean="0"/>
              <a:t>‹#›</a:t>
            </a:fld>
            <a:endParaRPr lang="en-US"/>
          </a:p>
        </p:txBody>
      </p:sp>
    </p:spTree>
    <p:extLst>
      <p:ext uri="{BB962C8B-B14F-4D97-AF65-F5344CB8AC3E}">
        <p14:creationId xmlns:p14="http://schemas.microsoft.com/office/powerpoint/2010/main" val="6857308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0ABA0E-772D-8347-9181-B0855938257E}" type="datetimeFigureOut">
              <a:rPr lang="en-US" smtClean="0"/>
              <a:t>4/24/20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48C9F6-1ABB-3C46-B459-3FC5E0FB5DF1}" type="slidenum">
              <a:rPr lang="en-US" smtClean="0"/>
              <a:t>‹#›</a:t>
            </a:fld>
            <a:endParaRPr lang="en-US"/>
          </a:p>
        </p:txBody>
      </p:sp>
    </p:spTree>
    <p:extLst>
      <p:ext uri="{BB962C8B-B14F-4D97-AF65-F5344CB8AC3E}">
        <p14:creationId xmlns:p14="http://schemas.microsoft.com/office/powerpoint/2010/main" val="22857417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0ABA0E-772D-8347-9181-B0855938257E}" type="datetimeFigureOut">
              <a:rPr lang="en-US" smtClean="0"/>
              <a:t>4/24/20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48C9F6-1ABB-3C46-B459-3FC5E0FB5DF1}" type="slidenum">
              <a:rPr lang="en-US" smtClean="0"/>
              <a:t>‹#›</a:t>
            </a:fld>
            <a:endParaRPr lang="en-US"/>
          </a:p>
        </p:txBody>
      </p:sp>
    </p:spTree>
    <p:extLst>
      <p:ext uri="{BB962C8B-B14F-4D97-AF65-F5344CB8AC3E}">
        <p14:creationId xmlns:p14="http://schemas.microsoft.com/office/powerpoint/2010/main" val="1890475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0ABA0E-772D-8347-9181-B0855938257E}" type="datetimeFigureOut">
              <a:rPr lang="en-US" smtClean="0"/>
              <a:t>4/24/20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48C9F6-1ABB-3C46-B459-3FC5E0FB5DF1}" type="slidenum">
              <a:rPr lang="en-US" smtClean="0"/>
              <a:t>‹#›</a:t>
            </a:fld>
            <a:endParaRPr lang="en-US"/>
          </a:p>
        </p:txBody>
      </p:sp>
    </p:spTree>
    <p:extLst>
      <p:ext uri="{BB962C8B-B14F-4D97-AF65-F5344CB8AC3E}">
        <p14:creationId xmlns:p14="http://schemas.microsoft.com/office/powerpoint/2010/main" val="10414524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0ABA0E-772D-8347-9181-B0855938257E}" type="datetimeFigureOut">
              <a:rPr lang="en-US" smtClean="0"/>
              <a:t>4/24/20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48C9F6-1ABB-3C46-B459-3FC5E0FB5DF1}" type="slidenum">
              <a:rPr lang="en-US" smtClean="0"/>
              <a:t>‹#›</a:t>
            </a:fld>
            <a:endParaRPr lang="en-US"/>
          </a:p>
        </p:txBody>
      </p:sp>
    </p:spTree>
    <p:extLst>
      <p:ext uri="{BB962C8B-B14F-4D97-AF65-F5344CB8AC3E}">
        <p14:creationId xmlns:p14="http://schemas.microsoft.com/office/powerpoint/2010/main" val="8716215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0ABA0E-772D-8347-9181-B0855938257E}" type="datetimeFigureOut">
              <a:rPr lang="en-US" smtClean="0"/>
              <a:t>4/24/20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48C9F6-1ABB-3C46-B459-3FC5E0FB5DF1}" type="slidenum">
              <a:rPr lang="en-US" smtClean="0"/>
              <a:t>‹#›</a:t>
            </a:fld>
            <a:endParaRPr lang="en-US"/>
          </a:p>
        </p:txBody>
      </p:sp>
    </p:spTree>
    <p:extLst>
      <p:ext uri="{BB962C8B-B14F-4D97-AF65-F5344CB8AC3E}">
        <p14:creationId xmlns:p14="http://schemas.microsoft.com/office/powerpoint/2010/main" val="17329929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0ABA0E-772D-8347-9181-B0855938257E}" type="datetimeFigureOut">
              <a:rPr lang="en-US" smtClean="0"/>
              <a:t>4/24/20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E48C9F6-1ABB-3C46-B459-3FC5E0FB5DF1}" type="slidenum">
              <a:rPr lang="en-US" smtClean="0"/>
              <a:t>‹#›</a:t>
            </a:fld>
            <a:endParaRPr lang="en-US"/>
          </a:p>
        </p:txBody>
      </p:sp>
    </p:spTree>
    <p:extLst>
      <p:ext uri="{BB962C8B-B14F-4D97-AF65-F5344CB8AC3E}">
        <p14:creationId xmlns:p14="http://schemas.microsoft.com/office/powerpoint/2010/main" val="15922643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0ABA0E-772D-8347-9181-B0855938257E}" type="datetimeFigureOut">
              <a:rPr lang="en-US" smtClean="0"/>
              <a:t>4/24/20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E48C9F6-1ABB-3C46-B459-3FC5E0FB5DF1}" type="slidenum">
              <a:rPr lang="en-US" smtClean="0"/>
              <a:t>‹#›</a:t>
            </a:fld>
            <a:endParaRPr lang="en-US"/>
          </a:p>
        </p:txBody>
      </p:sp>
    </p:spTree>
    <p:extLst>
      <p:ext uri="{BB962C8B-B14F-4D97-AF65-F5344CB8AC3E}">
        <p14:creationId xmlns:p14="http://schemas.microsoft.com/office/powerpoint/2010/main" val="25026371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0ABA0E-772D-8347-9181-B0855938257E}" type="datetimeFigureOut">
              <a:rPr lang="en-US" smtClean="0"/>
              <a:t>4/24/20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E48C9F6-1ABB-3C46-B459-3FC5E0FB5DF1}" type="slidenum">
              <a:rPr lang="en-US" smtClean="0"/>
              <a:t>‹#›</a:t>
            </a:fld>
            <a:endParaRPr lang="en-US"/>
          </a:p>
        </p:txBody>
      </p:sp>
    </p:spTree>
    <p:extLst>
      <p:ext uri="{BB962C8B-B14F-4D97-AF65-F5344CB8AC3E}">
        <p14:creationId xmlns:p14="http://schemas.microsoft.com/office/powerpoint/2010/main" val="31538182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0ABA0E-772D-8347-9181-B0855938257E}" type="datetimeFigureOut">
              <a:rPr lang="en-US" smtClean="0"/>
              <a:t>4/24/20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48C9F6-1ABB-3C46-B459-3FC5E0FB5DF1}" type="slidenum">
              <a:rPr lang="en-US" smtClean="0"/>
              <a:t>‹#›</a:t>
            </a:fld>
            <a:endParaRPr lang="en-US"/>
          </a:p>
        </p:txBody>
      </p:sp>
    </p:spTree>
    <p:extLst>
      <p:ext uri="{BB962C8B-B14F-4D97-AF65-F5344CB8AC3E}">
        <p14:creationId xmlns:p14="http://schemas.microsoft.com/office/powerpoint/2010/main" val="34422678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0ABA0E-772D-8347-9181-B0855938257E}" type="datetimeFigureOut">
              <a:rPr lang="en-US" smtClean="0"/>
              <a:t>4/24/20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48C9F6-1ABB-3C46-B459-3FC5E0FB5DF1}" type="slidenum">
              <a:rPr lang="en-US" smtClean="0"/>
              <a:t>‹#›</a:t>
            </a:fld>
            <a:endParaRPr lang="en-US"/>
          </a:p>
        </p:txBody>
      </p:sp>
    </p:spTree>
    <p:extLst>
      <p:ext uri="{BB962C8B-B14F-4D97-AF65-F5344CB8AC3E}">
        <p14:creationId xmlns:p14="http://schemas.microsoft.com/office/powerpoint/2010/main" val="35028386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0ABA0E-772D-8347-9181-B0855938257E}" type="datetimeFigureOut">
              <a:rPr lang="en-US" smtClean="0"/>
              <a:t>4/24/20</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8E48C9F6-1ABB-3C46-B459-3FC5E0FB5DF1}" type="slidenum">
              <a:rPr lang="en-US" smtClean="0"/>
              <a:t>‹#›</a:t>
            </a:fld>
            <a:endParaRPr lang="en-US"/>
          </a:p>
        </p:txBody>
      </p:sp>
    </p:spTree>
    <p:extLst>
      <p:ext uri="{BB962C8B-B14F-4D97-AF65-F5344CB8AC3E}">
        <p14:creationId xmlns:p14="http://schemas.microsoft.com/office/powerpoint/2010/main" val="20448917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0089220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6" name="TextBox 5"/>
          <p:cNvSpPr txBox="1"/>
          <p:nvPr/>
        </p:nvSpPr>
        <p:spPr>
          <a:xfrm>
            <a:off x="573073" y="2076191"/>
            <a:ext cx="7953325" cy="1323439"/>
          </a:xfrm>
          <a:prstGeom prst="rect">
            <a:avLst/>
          </a:prstGeom>
          <a:noFill/>
        </p:spPr>
        <p:txBody>
          <a:bodyPr wrap="square" rtlCol="0" anchor="ctr">
            <a:spAutoFit/>
          </a:bodyPr>
          <a:lstStyle/>
          <a:p>
            <a:pPr algn="ctr"/>
            <a:r>
              <a:rPr lang="en-US" sz="4000" dirty="0">
                <a:solidFill>
                  <a:srgbClr val="FFFFFF"/>
                </a:solidFill>
              </a:rPr>
              <a:t>Jesus Christ was God manifested as a human being.</a:t>
            </a:r>
          </a:p>
        </p:txBody>
      </p:sp>
      <p:cxnSp>
        <p:nvCxnSpPr>
          <p:cNvPr id="7" name="Straight Connector 6"/>
          <p:cNvCxnSpPr/>
          <p:nvPr/>
        </p:nvCxnSpPr>
        <p:spPr>
          <a:xfrm>
            <a:off x="573073" y="1233845"/>
            <a:ext cx="7953325" cy="0"/>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573073" y="4381523"/>
            <a:ext cx="7953325" cy="0"/>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3"/>
          <a:stretch>
            <a:fillRect/>
          </a:stretch>
        </p:blipFill>
        <p:spPr>
          <a:xfrm>
            <a:off x="3890963" y="255493"/>
            <a:ext cx="1362075" cy="723138"/>
          </a:xfrm>
          <a:prstGeom prst="rect">
            <a:avLst/>
          </a:prstGeom>
        </p:spPr>
      </p:pic>
    </p:spTree>
    <p:extLst>
      <p:ext uri="{BB962C8B-B14F-4D97-AF65-F5344CB8AC3E}">
        <p14:creationId xmlns:p14="http://schemas.microsoft.com/office/powerpoint/2010/main" val="37143998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73073" y="2111748"/>
            <a:ext cx="7953325" cy="1323439"/>
          </a:xfrm>
          <a:prstGeom prst="rect">
            <a:avLst/>
          </a:prstGeom>
          <a:noFill/>
        </p:spPr>
        <p:txBody>
          <a:bodyPr wrap="square" rtlCol="0">
            <a:spAutoFit/>
          </a:bodyPr>
          <a:lstStyle/>
          <a:p>
            <a:pPr algn="ctr"/>
            <a:r>
              <a:rPr lang="en-US" sz="4000" dirty="0"/>
              <a:t>Jesus’ primary mission in life was to die for our sins.</a:t>
            </a:r>
          </a:p>
        </p:txBody>
      </p:sp>
      <p:cxnSp>
        <p:nvCxnSpPr>
          <p:cNvPr id="6" name="Straight Connector 5"/>
          <p:cNvCxnSpPr/>
          <p:nvPr/>
        </p:nvCxnSpPr>
        <p:spPr>
          <a:xfrm>
            <a:off x="573073" y="1233845"/>
            <a:ext cx="7953325" cy="0"/>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573073" y="4372452"/>
            <a:ext cx="7953325" cy="0"/>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stretch>
            <a:fillRect/>
          </a:stretch>
        </p:blipFill>
        <p:spPr>
          <a:xfrm>
            <a:off x="3892004" y="242046"/>
            <a:ext cx="1359992" cy="722032"/>
          </a:xfrm>
          <a:prstGeom prst="rect">
            <a:avLst/>
          </a:prstGeom>
        </p:spPr>
      </p:pic>
    </p:spTree>
    <p:extLst>
      <p:ext uri="{BB962C8B-B14F-4D97-AF65-F5344CB8AC3E}">
        <p14:creationId xmlns:p14="http://schemas.microsoft.com/office/powerpoint/2010/main" val="25303675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6" name="TextBox 5"/>
          <p:cNvSpPr txBox="1"/>
          <p:nvPr/>
        </p:nvSpPr>
        <p:spPr>
          <a:xfrm>
            <a:off x="573073" y="2086351"/>
            <a:ext cx="7953325" cy="1323439"/>
          </a:xfrm>
          <a:prstGeom prst="rect">
            <a:avLst/>
          </a:prstGeom>
          <a:noFill/>
        </p:spPr>
        <p:txBody>
          <a:bodyPr wrap="square" rtlCol="0" anchor="ctr">
            <a:spAutoFit/>
          </a:bodyPr>
          <a:lstStyle/>
          <a:p>
            <a:pPr algn="ctr"/>
            <a:r>
              <a:rPr lang="en-US" sz="4000" dirty="0">
                <a:solidFill>
                  <a:srgbClr val="FFFFFF"/>
                </a:solidFill>
              </a:rPr>
              <a:t>God poured out all the punishment for our sin and shame on Jesus.</a:t>
            </a:r>
          </a:p>
        </p:txBody>
      </p:sp>
      <p:cxnSp>
        <p:nvCxnSpPr>
          <p:cNvPr id="7" name="Straight Connector 6"/>
          <p:cNvCxnSpPr/>
          <p:nvPr/>
        </p:nvCxnSpPr>
        <p:spPr>
          <a:xfrm>
            <a:off x="573073" y="1233845"/>
            <a:ext cx="7953325" cy="0"/>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573073" y="4381523"/>
            <a:ext cx="7953325" cy="0"/>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3"/>
          <a:stretch>
            <a:fillRect/>
          </a:stretch>
        </p:blipFill>
        <p:spPr>
          <a:xfrm>
            <a:off x="3890963" y="255493"/>
            <a:ext cx="1362075" cy="723138"/>
          </a:xfrm>
          <a:prstGeom prst="rect">
            <a:avLst/>
          </a:prstGeom>
        </p:spPr>
      </p:pic>
    </p:spTree>
    <p:extLst>
      <p:ext uri="{BB962C8B-B14F-4D97-AF65-F5344CB8AC3E}">
        <p14:creationId xmlns:p14="http://schemas.microsoft.com/office/powerpoint/2010/main" val="251909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3885993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73073" y="2073286"/>
            <a:ext cx="7953325" cy="1323439"/>
          </a:xfrm>
          <a:prstGeom prst="rect">
            <a:avLst/>
          </a:prstGeom>
          <a:noFill/>
        </p:spPr>
        <p:txBody>
          <a:bodyPr wrap="square" rtlCol="0">
            <a:spAutoFit/>
          </a:bodyPr>
          <a:lstStyle/>
          <a:p>
            <a:pPr algn="ctr"/>
            <a:r>
              <a:rPr lang="en-US" sz="4000" dirty="0"/>
              <a:t>God wanted to save us because He loves us.</a:t>
            </a:r>
          </a:p>
        </p:txBody>
      </p:sp>
      <p:cxnSp>
        <p:nvCxnSpPr>
          <p:cNvPr id="6" name="Straight Connector 5"/>
          <p:cNvCxnSpPr/>
          <p:nvPr/>
        </p:nvCxnSpPr>
        <p:spPr>
          <a:xfrm>
            <a:off x="573073" y="1233845"/>
            <a:ext cx="7953325" cy="0"/>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573073" y="4372452"/>
            <a:ext cx="7953325" cy="0"/>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stretch>
            <a:fillRect/>
          </a:stretch>
        </p:blipFill>
        <p:spPr>
          <a:xfrm>
            <a:off x="3892004" y="242046"/>
            <a:ext cx="1359992" cy="722032"/>
          </a:xfrm>
          <a:prstGeom prst="rect">
            <a:avLst/>
          </a:prstGeom>
        </p:spPr>
      </p:pic>
    </p:spTree>
    <p:extLst>
      <p:ext uri="{BB962C8B-B14F-4D97-AF65-F5344CB8AC3E}">
        <p14:creationId xmlns:p14="http://schemas.microsoft.com/office/powerpoint/2010/main" val="24847535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6" name="TextBox 5"/>
          <p:cNvSpPr txBox="1"/>
          <p:nvPr/>
        </p:nvSpPr>
        <p:spPr>
          <a:xfrm>
            <a:off x="573073" y="2076191"/>
            <a:ext cx="7953325" cy="1323439"/>
          </a:xfrm>
          <a:prstGeom prst="rect">
            <a:avLst/>
          </a:prstGeom>
          <a:noFill/>
        </p:spPr>
        <p:txBody>
          <a:bodyPr wrap="square" rtlCol="0" anchor="ctr">
            <a:spAutoFit/>
          </a:bodyPr>
          <a:lstStyle/>
          <a:p>
            <a:pPr algn="ctr"/>
            <a:r>
              <a:rPr lang="en-US" sz="4000" dirty="0">
                <a:solidFill>
                  <a:srgbClr val="FFFFFF"/>
                </a:solidFill>
              </a:rPr>
              <a:t>Jesus’ death on the cross gave Him authority over death and the grave.</a:t>
            </a:r>
          </a:p>
        </p:txBody>
      </p:sp>
      <p:cxnSp>
        <p:nvCxnSpPr>
          <p:cNvPr id="7" name="Straight Connector 6"/>
          <p:cNvCxnSpPr/>
          <p:nvPr/>
        </p:nvCxnSpPr>
        <p:spPr>
          <a:xfrm>
            <a:off x="573073" y="1233845"/>
            <a:ext cx="7953325" cy="0"/>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573073" y="4381523"/>
            <a:ext cx="7953325" cy="0"/>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3"/>
          <a:stretch>
            <a:fillRect/>
          </a:stretch>
        </p:blipFill>
        <p:spPr>
          <a:xfrm>
            <a:off x="3890963" y="255493"/>
            <a:ext cx="1362075" cy="723138"/>
          </a:xfrm>
          <a:prstGeom prst="rect">
            <a:avLst/>
          </a:prstGeom>
        </p:spPr>
      </p:pic>
    </p:spTree>
    <p:extLst>
      <p:ext uri="{BB962C8B-B14F-4D97-AF65-F5344CB8AC3E}">
        <p14:creationId xmlns:p14="http://schemas.microsoft.com/office/powerpoint/2010/main" val="3186825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73073" y="2088891"/>
            <a:ext cx="7953325" cy="1323439"/>
          </a:xfrm>
          <a:prstGeom prst="rect">
            <a:avLst/>
          </a:prstGeom>
          <a:noFill/>
        </p:spPr>
        <p:txBody>
          <a:bodyPr wrap="square" rtlCol="0">
            <a:spAutoFit/>
          </a:bodyPr>
          <a:lstStyle/>
          <a:p>
            <a:pPr algn="ctr"/>
            <a:r>
              <a:rPr lang="en-US" sz="4000" dirty="0"/>
              <a:t>In order for Christ’s sacrifice to apply to us, we must be born again.</a:t>
            </a:r>
          </a:p>
        </p:txBody>
      </p:sp>
      <p:cxnSp>
        <p:nvCxnSpPr>
          <p:cNvPr id="6" name="Straight Connector 5"/>
          <p:cNvCxnSpPr/>
          <p:nvPr/>
        </p:nvCxnSpPr>
        <p:spPr>
          <a:xfrm>
            <a:off x="573073" y="1233845"/>
            <a:ext cx="7953325" cy="0"/>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573073" y="4372452"/>
            <a:ext cx="7953325" cy="0"/>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stretch>
            <a:fillRect/>
          </a:stretch>
        </p:blipFill>
        <p:spPr>
          <a:xfrm>
            <a:off x="3892004" y="242046"/>
            <a:ext cx="1359992" cy="722032"/>
          </a:xfrm>
          <a:prstGeom prst="rect">
            <a:avLst/>
          </a:prstGeom>
        </p:spPr>
      </p:pic>
    </p:spTree>
    <p:extLst>
      <p:ext uri="{BB962C8B-B14F-4D97-AF65-F5344CB8AC3E}">
        <p14:creationId xmlns:p14="http://schemas.microsoft.com/office/powerpoint/2010/main" val="40078562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73073" y="1822924"/>
            <a:ext cx="7953325" cy="1938992"/>
          </a:xfrm>
          <a:prstGeom prst="rect">
            <a:avLst/>
          </a:prstGeom>
          <a:noFill/>
        </p:spPr>
        <p:txBody>
          <a:bodyPr wrap="square" rtlCol="0">
            <a:spAutoFit/>
          </a:bodyPr>
          <a:lstStyle/>
          <a:p>
            <a:pPr algn="ctr"/>
            <a:r>
              <a:rPr lang="en-US" sz="4000" dirty="0"/>
              <a:t>Being born again is a process of repentance, baptism, and being filled with the Holy Spirit.</a:t>
            </a:r>
          </a:p>
        </p:txBody>
      </p:sp>
      <p:cxnSp>
        <p:nvCxnSpPr>
          <p:cNvPr id="6" name="Straight Connector 5"/>
          <p:cNvCxnSpPr/>
          <p:nvPr/>
        </p:nvCxnSpPr>
        <p:spPr>
          <a:xfrm>
            <a:off x="573073" y="1233845"/>
            <a:ext cx="7953325" cy="0"/>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573073" y="4372452"/>
            <a:ext cx="7953325" cy="0"/>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stretch>
            <a:fillRect/>
          </a:stretch>
        </p:blipFill>
        <p:spPr>
          <a:xfrm>
            <a:off x="3892004" y="242046"/>
            <a:ext cx="1359992" cy="722032"/>
          </a:xfrm>
          <a:prstGeom prst="rect">
            <a:avLst/>
          </a:prstGeom>
        </p:spPr>
      </p:pic>
    </p:spTree>
    <p:extLst>
      <p:ext uri="{BB962C8B-B14F-4D97-AF65-F5344CB8AC3E}">
        <p14:creationId xmlns:p14="http://schemas.microsoft.com/office/powerpoint/2010/main" val="37146733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6" name="TextBox 5"/>
          <p:cNvSpPr txBox="1"/>
          <p:nvPr/>
        </p:nvSpPr>
        <p:spPr>
          <a:xfrm>
            <a:off x="573073" y="1758255"/>
            <a:ext cx="7953325" cy="1938992"/>
          </a:xfrm>
          <a:prstGeom prst="rect">
            <a:avLst/>
          </a:prstGeom>
          <a:noFill/>
        </p:spPr>
        <p:txBody>
          <a:bodyPr wrap="square" rtlCol="0" anchor="ctr">
            <a:spAutoFit/>
          </a:bodyPr>
          <a:lstStyle/>
          <a:p>
            <a:pPr algn="ctr"/>
            <a:r>
              <a:rPr lang="en-US" sz="4000" dirty="0">
                <a:solidFill>
                  <a:srgbClr val="FFFFFF"/>
                </a:solidFill>
              </a:rPr>
              <a:t>When we are born again, our spirit is no longer dead, but alive spiritually because we belong to Christ.</a:t>
            </a:r>
          </a:p>
        </p:txBody>
      </p:sp>
      <p:cxnSp>
        <p:nvCxnSpPr>
          <p:cNvPr id="7" name="Straight Connector 6"/>
          <p:cNvCxnSpPr/>
          <p:nvPr/>
        </p:nvCxnSpPr>
        <p:spPr>
          <a:xfrm>
            <a:off x="573073" y="1233845"/>
            <a:ext cx="7953325" cy="0"/>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573073" y="4381523"/>
            <a:ext cx="7953325" cy="0"/>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3"/>
          <a:stretch>
            <a:fillRect/>
          </a:stretch>
        </p:blipFill>
        <p:spPr>
          <a:xfrm>
            <a:off x="3890963" y="255493"/>
            <a:ext cx="1362075" cy="723138"/>
          </a:xfrm>
          <a:prstGeom prst="rect">
            <a:avLst/>
          </a:prstGeom>
        </p:spPr>
      </p:pic>
    </p:spTree>
    <p:extLst>
      <p:ext uri="{BB962C8B-B14F-4D97-AF65-F5344CB8AC3E}">
        <p14:creationId xmlns:p14="http://schemas.microsoft.com/office/powerpoint/2010/main" val="7917790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C29BE1-A03C-874B-AF8C-3CDB164BEA58}"/>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3288459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281545"/>
            <a:ext cx="2366818" cy="2945740"/>
          </a:xfrm>
          <a:prstGeom prst="rect">
            <a:avLst/>
          </a:prstGeom>
          <a:solidFill>
            <a:srgbClr val="F05F4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2491510" y="1281544"/>
            <a:ext cx="2149764" cy="2945741"/>
          </a:xfrm>
          <a:prstGeom prst="rect">
            <a:avLst/>
          </a:prstGeom>
          <a:solidFill>
            <a:srgbClr val="2099B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6961909" y="1281544"/>
            <a:ext cx="2182091" cy="2945741"/>
          </a:xfrm>
          <a:prstGeom prst="rect">
            <a:avLst/>
          </a:prstGeom>
          <a:solidFill>
            <a:srgbClr val="503D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4754419" y="1281544"/>
            <a:ext cx="2103582" cy="2945741"/>
          </a:xfrm>
          <a:prstGeom prst="rect">
            <a:avLst/>
          </a:prstGeom>
          <a:solidFill>
            <a:srgbClr val="3847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2514600" y="1316194"/>
            <a:ext cx="1835727" cy="584776"/>
          </a:xfrm>
          <a:prstGeom prst="rect">
            <a:avLst/>
          </a:prstGeom>
          <a:noFill/>
        </p:spPr>
        <p:txBody>
          <a:bodyPr wrap="square" rtlCol="0">
            <a:spAutoFit/>
          </a:bodyPr>
          <a:lstStyle/>
          <a:p>
            <a:r>
              <a:rPr lang="en-US" sz="3200" dirty="0">
                <a:solidFill>
                  <a:srgbClr val="FFFFFF"/>
                </a:solidFill>
                <a:cs typeface="Calibri Light"/>
              </a:rPr>
              <a:t>Lesson 2</a:t>
            </a:r>
          </a:p>
        </p:txBody>
      </p:sp>
      <p:sp>
        <p:nvSpPr>
          <p:cNvPr id="9" name="TextBox 8"/>
          <p:cNvSpPr txBox="1"/>
          <p:nvPr/>
        </p:nvSpPr>
        <p:spPr>
          <a:xfrm>
            <a:off x="240146" y="1316194"/>
            <a:ext cx="1835727" cy="584776"/>
          </a:xfrm>
          <a:prstGeom prst="rect">
            <a:avLst/>
          </a:prstGeom>
          <a:noFill/>
        </p:spPr>
        <p:txBody>
          <a:bodyPr wrap="square" rtlCol="0">
            <a:spAutoFit/>
          </a:bodyPr>
          <a:lstStyle/>
          <a:p>
            <a:r>
              <a:rPr lang="en-US" sz="3200" dirty="0">
                <a:solidFill>
                  <a:srgbClr val="FFFFFF"/>
                </a:solidFill>
                <a:cs typeface="Calibri Light"/>
              </a:rPr>
              <a:t>Lesson 1</a:t>
            </a:r>
          </a:p>
        </p:txBody>
      </p:sp>
      <p:sp>
        <p:nvSpPr>
          <p:cNvPr id="10" name="TextBox 9"/>
          <p:cNvSpPr txBox="1"/>
          <p:nvPr/>
        </p:nvSpPr>
        <p:spPr>
          <a:xfrm>
            <a:off x="4754418" y="1316194"/>
            <a:ext cx="1835727" cy="584776"/>
          </a:xfrm>
          <a:prstGeom prst="rect">
            <a:avLst/>
          </a:prstGeom>
          <a:noFill/>
        </p:spPr>
        <p:txBody>
          <a:bodyPr wrap="square" rtlCol="0">
            <a:spAutoFit/>
          </a:bodyPr>
          <a:lstStyle/>
          <a:p>
            <a:r>
              <a:rPr lang="en-US" sz="3200" dirty="0">
                <a:solidFill>
                  <a:srgbClr val="FFFFFF"/>
                </a:solidFill>
                <a:cs typeface="Calibri Light"/>
              </a:rPr>
              <a:t>Lesson 3</a:t>
            </a:r>
          </a:p>
        </p:txBody>
      </p:sp>
      <p:sp>
        <p:nvSpPr>
          <p:cNvPr id="11" name="TextBox 10"/>
          <p:cNvSpPr txBox="1"/>
          <p:nvPr/>
        </p:nvSpPr>
        <p:spPr>
          <a:xfrm>
            <a:off x="7075054" y="1316194"/>
            <a:ext cx="1835727" cy="584776"/>
          </a:xfrm>
          <a:prstGeom prst="rect">
            <a:avLst/>
          </a:prstGeom>
          <a:noFill/>
        </p:spPr>
        <p:txBody>
          <a:bodyPr wrap="square" rtlCol="0">
            <a:spAutoFit/>
          </a:bodyPr>
          <a:lstStyle/>
          <a:p>
            <a:r>
              <a:rPr lang="en-US" sz="3200" dirty="0">
                <a:solidFill>
                  <a:srgbClr val="FFFFFF"/>
                </a:solidFill>
                <a:cs typeface="Calibri Light"/>
              </a:rPr>
              <a:t>Lesson 4</a:t>
            </a:r>
          </a:p>
        </p:txBody>
      </p:sp>
      <p:sp>
        <p:nvSpPr>
          <p:cNvPr id="12" name="TextBox 11"/>
          <p:cNvSpPr txBox="1"/>
          <p:nvPr/>
        </p:nvSpPr>
        <p:spPr>
          <a:xfrm>
            <a:off x="332506" y="2955626"/>
            <a:ext cx="1711036" cy="1077218"/>
          </a:xfrm>
          <a:prstGeom prst="rect">
            <a:avLst/>
          </a:prstGeom>
          <a:noFill/>
        </p:spPr>
        <p:txBody>
          <a:bodyPr wrap="square" rtlCol="0">
            <a:spAutoFit/>
          </a:bodyPr>
          <a:lstStyle/>
          <a:p>
            <a:r>
              <a:rPr lang="en-US" sz="3200" dirty="0">
                <a:solidFill>
                  <a:srgbClr val="FFFFFF"/>
                </a:solidFill>
                <a:cs typeface="Calibri Light"/>
              </a:rPr>
              <a:t>The</a:t>
            </a:r>
          </a:p>
          <a:p>
            <a:r>
              <a:rPr lang="en-US" sz="3200" dirty="0">
                <a:solidFill>
                  <a:srgbClr val="FFFFFF"/>
                </a:solidFill>
                <a:cs typeface="Calibri Light"/>
              </a:rPr>
              <a:t>Problem</a:t>
            </a:r>
          </a:p>
        </p:txBody>
      </p:sp>
      <p:sp>
        <p:nvSpPr>
          <p:cNvPr id="13" name="TextBox 12"/>
          <p:cNvSpPr txBox="1"/>
          <p:nvPr/>
        </p:nvSpPr>
        <p:spPr>
          <a:xfrm>
            <a:off x="2630050" y="2955626"/>
            <a:ext cx="1711036" cy="1077218"/>
          </a:xfrm>
          <a:prstGeom prst="rect">
            <a:avLst/>
          </a:prstGeom>
          <a:noFill/>
        </p:spPr>
        <p:txBody>
          <a:bodyPr wrap="square" rtlCol="0">
            <a:spAutoFit/>
          </a:bodyPr>
          <a:lstStyle/>
          <a:p>
            <a:r>
              <a:rPr lang="en-US" sz="3200" dirty="0">
                <a:solidFill>
                  <a:srgbClr val="FFFFFF"/>
                </a:solidFill>
                <a:cs typeface="Calibri Light"/>
              </a:rPr>
              <a:t>The</a:t>
            </a:r>
          </a:p>
          <a:p>
            <a:r>
              <a:rPr lang="en-US" sz="3200" dirty="0">
                <a:solidFill>
                  <a:srgbClr val="FFFFFF"/>
                </a:solidFill>
                <a:cs typeface="Calibri Light"/>
              </a:rPr>
              <a:t>Plan</a:t>
            </a:r>
          </a:p>
        </p:txBody>
      </p:sp>
      <p:sp>
        <p:nvSpPr>
          <p:cNvPr id="14" name="TextBox 13"/>
          <p:cNvSpPr txBox="1"/>
          <p:nvPr/>
        </p:nvSpPr>
        <p:spPr>
          <a:xfrm>
            <a:off x="4925289" y="2955626"/>
            <a:ext cx="1711036" cy="1077218"/>
          </a:xfrm>
          <a:prstGeom prst="rect">
            <a:avLst/>
          </a:prstGeom>
          <a:noFill/>
        </p:spPr>
        <p:txBody>
          <a:bodyPr wrap="square" rtlCol="0">
            <a:spAutoFit/>
          </a:bodyPr>
          <a:lstStyle/>
          <a:p>
            <a:r>
              <a:rPr lang="en-US" sz="3200" dirty="0">
                <a:solidFill>
                  <a:srgbClr val="FFFFFF"/>
                </a:solidFill>
                <a:cs typeface="Calibri Light"/>
              </a:rPr>
              <a:t>The</a:t>
            </a:r>
          </a:p>
          <a:p>
            <a:r>
              <a:rPr lang="en-US" sz="3200" dirty="0">
                <a:solidFill>
                  <a:srgbClr val="FFFFFF"/>
                </a:solidFill>
                <a:cs typeface="Calibri Light"/>
              </a:rPr>
              <a:t>Solution</a:t>
            </a:r>
          </a:p>
        </p:txBody>
      </p:sp>
      <p:sp>
        <p:nvSpPr>
          <p:cNvPr id="15" name="TextBox 14"/>
          <p:cNvSpPr txBox="1"/>
          <p:nvPr/>
        </p:nvSpPr>
        <p:spPr>
          <a:xfrm>
            <a:off x="7176655" y="2955626"/>
            <a:ext cx="1711036" cy="1077218"/>
          </a:xfrm>
          <a:prstGeom prst="rect">
            <a:avLst/>
          </a:prstGeom>
          <a:noFill/>
        </p:spPr>
        <p:txBody>
          <a:bodyPr wrap="square" rtlCol="0">
            <a:spAutoFit/>
          </a:bodyPr>
          <a:lstStyle/>
          <a:p>
            <a:r>
              <a:rPr lang="en-US" sz="3200" dirty="0">
                <a:solidFill>
                  <a:srgbClr val="FFFFFF"/>
                </a:solidFill>
                <a:cs typeface="Calibri Light"/>
              </a:rPr>
              <a:t>The</a:t>
            </a:r>
          </a:p>
          <a:p>
            <a:r>
              <a:rPr lang="en-US" sz="3200" dirty="0">
                <a:solidFill>
                  <a:srgbClr val="FFFFFF"/>
                </a:solidFill>
                <a:cs typeface="Calibri Light"/>
              </a:rPr>
              <a:t>Journey</a:t>
            </a:r>
          </a:p>
        </p:txBody>
      </p:sp>
      <p:sp>
        <p:nvSpPr>
          <p:cNvPr id="16" name="TextBox 15"/>
          <p:cNvSpPr txBox="1"/>
          <p:nvPr/>
        </p:nvSpPr>
        <p:spPr>
          <a:xfrm>
            <a:off x="332506" y="438891"/>
            <a:ext cx="2161369" cy="707886"/>
          </a:xfrm>
          <a:prstGeom prst="rect">
            <a:avLst/>
          </a:prstGeom>
          <a:noFill/>
        </p:spPr>
        <p:txBody>
          <a:bodyPr wrap="none" rtlCol="0">
            <a:spAutoFit/>
          </a:bodyPr>
          <a:lstStyle/>
          <a:p>
            <a:r>
              <a:rPr lang="en-US" sz="4000" dirty="0">
                <a:solidFill>
                  <a:schemeClr val="bg1">
                    <a:lumMod val="65000"/>
                  </a:schemeClr>
                </a:solidFill>
                <a:latin typeface="+mj-lt"/>
                <a:cs typeface="Calibri Light"/>
              </a:rPr>
              <a:t>Overview</a:t>
            </a:r>
          </a:p>
        </p:txBody>
      </p:sp>
      <p:sp>
        <p:nvSpPr>
          <p:cNvPr id="17" name="Rectangle 16"/>
          <p:cNvSpPr/>
          <p:nvPr/>
        </p:nvSpPr>
        <p:spPr>
          <a:xfrm>
            <a:off x="0" y="4327072"/>
            <a:ext cx="9144000" cy="816428"/>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10701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B1923D-6BC7-B247-BDFF-5A3D1ABF6EB3}"/>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876169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D8F23B-1C1A-B747-BA1E-2638AF61576F}"/>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4717183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6" name="TextBox 5"/>
          <p:cNvSpPr txBox="1"/>
          <p:nvPr/>
        </p:nvSpPr>
        <p:spPr>
          <a:xfrm>
            <a:off x="573073" y="1768416"/>
            <a:ext cx="7953325" cy="1938992"/>
          </a:xfrm>
          <a:prstGeom prst="rect">
            <a:avLst/>
          </a:prstGeom>
          <a:noFill/>
        </p:spPr>
        <p:txBody>
          <a:bodyPr wrap="square" rtlCol="0" anchor="ctr">
            <a:spAutoFit/>
          </a:bodyPr>
          <a:lstStyle/>
          <a:p>
            <a:pPr algn="ctr"/>
            <a:r>
              <a:rPr lang="en-US" sz="4000" dirty="0">
                <a:solidFill>
                  <a:srgbClr val="FFFFFF"/>
                </a:solidFill>
              </a:rPr>
              <a:t>The church is a community of believers working together to build the Kingdom of God.</a:t>
            </a:r>
          </a:p>
        </p:txBody>
      </p:sp>
      <p:cxnSp>
        <p:nvCxnSpPr>
          <p:cNvPr id="7" name="Straight Connector 6"/>
          <p:cNvCxnSpPr/>
          <p:nvPr/>
        </p:nvCxnSpPr>
        <p:spPr>
          <a:xfrm>
            <a:off x="573073" y="1233845"/>
            <a:ext cx="7953325" cy="0"/>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573073" y="4381523"/>
            <a:ext cx="7953325" cy="0"/>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3"/>
          <a:stretch>
            <a:fillRect/>
          </a:stretch>
        </p:blipFill>
        <p:spPr>
          <a:xfrm>
            <a:off x="3890963" y="255493"/>
            <a:ext cx="1362075" cy="723138"/>
          </a:xfrm>
          <a:prstGeom prst="rect">
            <a:avLst/>
          </a:prstGeom>
        </p:spPr>
      </p:pic>
    </p:spTree>
    <p:extLst>
      <p:ext uri="{BB962C8B-B14F-4D97-AF65-F5344CB8AC3E}">
        <p14:creationId xmlns:p14="http://schemas.microsoft.com/office/powerpoint/2010/main" val="10600045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73073" y="1792444"/>
            <a:ext cx="7953325" cy="1938992"/>
          </a:xfrm>
          <a:prstGeom prst="rect">
            <a:avLst/>
          </a:prstGeom>
          <a:noFill/>
        </p:spPr>
        <p:txBody>
          <a:bodyPr wrap="square" rtlCol="0">
            <a:spAutoFit/>
          </a:bodyPr>
          <a:lstStyle/>
          <a:p>
            <a:pPr algn="ctr"/>
            <a:r>
              <a:rPr lang="en-US" sz="4000" dirty="0"/>
              <a:t>Persecution forced the early Christians to spread out all over the world and share the Gospel.</a:t>
            </a:r>
          </a:p>
        </p:txBody>
      </p:sp>
      <p:cxnSp>
        <p:nvCxnSpPr>
          <p:cNvPr id="6" name="Straight Connector 5"/>
          <p:cNvCxnSpPr/>
          <p:nvPr/>
        </p:nvCxnSpPr>
        <p:spPr>
          <a:xfrm>
            <a:off x="573073" y="1233845"/>
            <a:ext cx="7953325" cy="0"/>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573073" y="4372452"/>
            <a:ext cx="7953325" cy="0"/>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stretch>
            <a:fillRect/>
          </a:stretch>
        </p:blipFill>
        <p:spPr>
          <a:xfrm>
            <a:off x="3892004" y="242046"/>
            <a:ext cx="1359992" cy="722032"/>
          </a:xfrm>
          <a:prstGeom prst="rect">
            <a:avLst/>
          </a:prstGeom>
        </p:spPr>
      </p:pic>
    </p:spTree>
    <p:extLst>
      <p:ext uri="{BB962C8B-B14F-4D97-AF65-F5344CB8AC3E}">
        <p14:creationId xmlns:p14="http://schemas.microsoft.com/office/powerpoint/2010/main" val="33807454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9568765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1261710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745567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73073" y="1741644"/>
            <a:ext cx="7953325" cy="1938992"/>
          </a:xfrm>
          <a:prstGeom prst="rect">
            <a:avLst/>
          </a:prstGeom>
          <a:noFill/>
        </p:spPr>
        <p:txBody>
          <a:bodyPr wrap="square" rtlCol="0">
            <a:spAutoFit/>
          </a:bodyPr>
          <a:lstStyle/>
          <a:p>
            <a:pPr algn="ctr"/>
            <a:r>
              <a:rPr lang="en-US" sz="4000" dirty="0"/>
              <a:t>The Gospels are four different accounts of the life and ministry of Jesus Christ.</a:t>
            </a:r>
          </a:p>
        </p:txBody>
      </p:sp>
      <p:cxnSp>
        <p:nvCxnSpPr>
          <p:cNvPr id="6" name="Straight Connector 5"/>
          <p:cNvCxnSpPr/>
          <p:nvPr/>
        </p:nvCxnSpPr>
        <p:spPr>
          <a:xfrm>
            <a:off x="573073" y="1233845"/>
            <a:ext cx="7953325" cy="0"/>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573073" y="4372452"/>
            <a:ext cx="7953325" cy="0"/>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stretch>
            <a:fillRect/>
          </a:stretch>
        </p:blipFill>
        <p:spPr>
          <a:xfrm>
            <a:off x="3892004" y="242046"/>
            <a:ext cx="1359992" cy="722032"/>
          </a:xfrm>
          <a:prstGeom prst="rect">
            <a:avLst/>
          </a:prstGeom>
        </p:spPr>
      </p:pic>
    </p:spTree>
    <p:extLst>
      <p:ext uri="{BB962C8B-B14F-4D97-AF65-F5344CB8AC3E}">
        <p14:creationId xmlns:p14="http://schemas.microsoft.com/office/powerpoint/2010/main" val="19661862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6" name="TextBox 5"/>
          <p:cNvSpPr txBox="1"/>
          <p:nvPr/>
        </p:nvSpPr>
        <p:spPr>
          <a:xfrm>
            <a:off x="573073" y="1819215"/>
            <a:ext cx="7953325" cy="1938992"/>
          </a:xfrm>
          <a:prstGeom prst="rect">
            <a:avLst/>
          </a:prstGeom>
          <a:noFill/>
        </p:spPr>
        <p:txBody>
          <a:bodyPr wrap="square" rtlCol="0" anchor="ctr">
            <a:spAutoFit/>
          </a:bodyPr>
          <a:lstStyle/>
          <a:p>
            <a:pPr algn="ctr"/>
            <a:r>
              <a:rPr lang="en-US" sz="4000" dirty="0">
                <a:solidFill>
                  <a:srgbClr val="FFFFFF"/>
                </a:solidFill>
              </a:rPr>
              <a:t>Mary was a virgin who was impregnated by the Holy Spirit with a child.</a:t>
            </a:r>
          </a:p>
        </p:txBody>
      </p:sp>
      <p:cxnSp>
        <p:nvCxnSpPr>
          <p:cNvPr id="7" name="Straight Connector 6"/>
          <p:cNvCxnSpPr/>
          <p:nvPr/>
        </p:nvCxnSpPr>
        <p:spPr>
          <a:xfrm>
            <a:off x="573073" y="1233845"/>
            <a:ext cx="7953325" cy="0"/>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573073" y="4381523"/>
            <a:ext cx="7953325" cy="0"/>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3"/>
          <a:stretch>
            <a:fillRect/>
          </a:stretch>
        </p:blipFill>
        <p:spPr>
          <a:xfrm>
            <a:off x="3890963" y="255493"/>
            <a:ext cx="1362075" cy="723138"/>
          </a:xfrm>
          <a:prstGeom prst="rect">
            <a:avLst/>
          </a:prstGeom>
        </p:spPr>
      </p:pic>
    </p:spTree>
    <p:extLst>
      <p:ext uri="{BB962C8B-B14F-4D97-AF65-F5344CB8AC3E}">
        <p14:creationId xmlns:p14="http://schemas.microsoft.com/office/powerpoint/2010/main" val="22944550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73073" y="1812764"/>
            <a:ext cx="7953325" cy="1938992"/>
          </a:xfrm>
          <a:prstGeom prst="rect">
            <a:avLst/>
          </a:prstGeom>
          <a:noFill/>
        </p:spPr>
        <p:txBody>
          <a:bodyPr wrap="square" rtlCol="0">
            <a:spAutoFit/>
          </a:bodyPr>
          <a:lstStyle/>
          <a:p>
            <a:pPr algn="ctr"/>
            <a:r>
              <a:rPr lang="en-US" sz="4000" dirty="0"/>
              <a:t>John the Baptist was a prophet and his purpose was to prepare the way for Jesus’ ministry.</a:t>
            </a:r>
          </a:p>
        </p:txBody>
      </p:sp>
      <p:cxnSp>
        <p:nvCxnSpPr>
          <p:cNvPr id="6" name="Straight Connector 5"/>
          <p:cNvCxnSpPr/>
          <p:nvPr/>
        </p:nvCxnSpPr>
        <p:spPr>
          <a:xfrm>
            <a:off x="573073" y="1233845"/>
            <a:ext cx="7953325" cy="0"/>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573073" y="4372452"/>
            <a:ext cx="7953325" cy="0"/>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stretch>
            <a:fillRect/>
          </a:stretch>
        </p:blipFill>
        <p:spPr>
          <a:xfrm>
            <a:off x="3892004" y="242046"/>
            <a:ext cx="1359992" cy="722032"/>
          </a:xfrm>
          <a:prstGeom prst="rect">
            <a:avLst/>
          </a:prstGeom>
        </p:spPr>
      </p:pic>
    </p:spTree>
    <p:extLst>
      <p:ext uri="{BB962C8B-B14F-4D97-AF65-F5344CB8AC3E}">
        <p14:creationId xmlns:p14="http://schemas.microsoft.com/office/powerpoint/2010/main" val="31789749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6" name="TextBox 5"/>
          <p:cNvSpPr txBox="1"/>
          <p:nvPr/>
        </p:nvSpPr>
        <p:spPr>
          <a:xfrm>
            <a:off x="573073" y="1798895"/>
            <a:ext cx="7953325" cy="1938992"/>
          </a:xfrm>
          <a:prstGeom prst="rect">
            <a:avLst/>
          </a:prstGeom>
          <a:noFill/>
        </p:spPr>
        <p:txBody>
          <a:bodyPr wrap="square" rtlCol="0" anchor="ctr">
            <a:spAutoFit/>
          </a:bodyPr>
          <a:lstStyle/>
          <a:p>
            <a:pPr algn="ctr"/>
            <a:r>
              <a:rPr lang="en-US" sz="4000" dirty="0">
                <a:solidFill>
                  <a:srgbClr val="FFFFFF"/>
                </a:solidFill>
              </a:rPr>
              <a:t>Jesus began His ministry with forty days of fasting and prayer and was tempted by the devil.</a:t>
            </a:r>
          </a:p>
        </p:txBody>
      </p:sp>
      <p:cxnSp>
        <p:nvCxnSpPr>
          <p:cNvPr id="7" name="Straight Connector 6"/>
          <p:cNvCxnSpPr/>
          <p:nvPr/>
        </p:nvCxnSpPr>
        <p:spPr>
          <a:xfrm>
            <a:off x="573073" y="1233845"/>
            <a:ext cx="7953325" cy="0"/>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573073" y="4381523"/>
            <a:ext cx="7953325" cy="0"/>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3"/>
          <a:stretch>
            <a:fillRect/>
          </a:stretch>
        </p:blipFill>
        <p:spPr>
          <a:xfrm>
            <a:off x="3890963" y="255493"/>
            <a:ext cx="1362075" cy="723138"/>
          </a:xfrm>
          <a:prstGeom prst="rect">
            <a:avLst/>
          </a:prstGeom>
        </p:spPr>
      </p:pic>
    </p:spTree>
    <p:extLst>
      <p:ext uri="{BB962C8B-B14F-4D97-AF65-F5344CB8AC3E}">
        <p14:creationId xmlns:p14="http://schemas.microsoft.com/office/powerpoint/2010/main" val="20593545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36856" cy="5143500"/>
          </a:xfrm>
          <a:prstGeom prst="rect">
            <a:avLst/>
          </a:prstGeom>
        </p:spPr>
      </p:pic>
    </p:spTree>
    <p:extLst>
      <p:ext uri="{BB962C8B-B14F-4D97-AF65-F5344CB8AC3E}">
        <p14:creationId xmlns:p14="http://schemas.microsoft.com/office/powerpoint/2010/main" val="216130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73073" y="2066764"/>
            <a:ext cx="7953325" cy="1323439"/>
          </a:xfrm>
          <a:prstGeom prst="rect">
            <a:avLst/>
          </a:prstGeom>
          <a:noFill/>
        </p:spPr>
        <p:txBody>
          <a:bodyPr wrap="square" rtlCol="0">
            <a:spAutoFit/>
          </a:bodyPr>
          <a:lstStyle/>
          <a:p>
            <a:pPr algn="ctr"/>
            <a:r>
              <a:rPr lang="en-US" sz="4000" dirty="0"/>
              <a:t>Jesus’ ministry consisted of teaching, healing, and performing miracles.</a:t>
            </a:r>
          </a:p>
        </p:txBody>
      </p:sp>
      <p:cxnSp>
        <p:nvCxnSpPr>
          <p:cNvPr id="6" name="Straight Connector 5"/>
          <p:cNvCxnSpPr/>
          <p:nvPr/>
        </p:nvCxnSpPr>
        <p:spPr>
          <a:xfrm>
            <a:off x="573073" y="1233845"/>
            <a:ext cx="7953325" cy="0"/>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573073" y="4372452"/>
            <a:ext cx="7953325" cy="0"/>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stretch>
            <a:fillRect/>
          </a:stretch>
        </p:blipFill>
        <p:spPr>
          <a:xfrm>
            <a:off x="3892004" y="242046"/>
            <a:ext cx="1359992" cy="722032"/>
          </a:xfrm>
          <a:prstGeom prst="rect">
            <a:avLst/>
          </a:prstGeom>
        </p:spPr>
      </p:pic>
    </p:spTree>
    <p:extLst>
      <p:ext uri="{BB962C8B-B14F-4D97-AF65-F5344CB8AC3E}">
        <p14:creationId xmlns:p14="http://schemas.microsoft.com/office/powerpoint/2010/main" val="12723671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953</TotalTime>
  <Words>2445</Words>
  <Application>Microsoft Macintosh PowerPoint</Application>
  <PresentationFormat>On-screen Show (16:9)</PresentationFormat>
  <Paragraphs>372</Paragraphs>
  <Slides>25</Slides>
  <Notes>25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25</vt:i4>
      </vt:variant>
    </vt:vector>
  </HeadingPairs>
  <TitlesOfParts>
    <vt:vector size="28"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Concept Engine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Randy Davis</dc:creator>
  <cp:lastModifiedBy>Randy Davis</cp:lastModifiedBy>
  <cp:revision>102</cp:revision>
  <cp:lastPrinted>2017-02-21T22:30:43Z</cp:lastPrinted>
  <dcterms:created xsi:type="dcterms:W3CDTF">2015-07-13T23:10:30Z</dcterms:created>
  <dcterms:modified xsi:type="dcterms:W3CDTF">2020-04-24T20:43:11Z</dcterms:modified>
</cp:coreProperties>
</file>