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58" r:id="rId2"/>
    <p:sldId id="280" r:id="rId3"/>
    <p:sldId id="284" r:id="rId4"/>
    <p:sldId id="321" r:id="rId5"/>
    <p:sldId id="256" r:id="rId6"/>
    <p:sldId id="322" r:id="rId7"/>
    <p:sldId id="300" r:id="rId8"/>
    <p:sldId id="301" r:id="rId9"/>
    <p:sldId id="257" r:id="rId10"/>
    <p:sldId id="326" r:id="rId11"/>
    <p:sldId id="302" r:id="rId12"/>
    <p:sldId id="303" r:id="rId13"/>
    <p:sldId id="304" r:id="rId14"/>
    <p:sldId id="323" r:id="rId15"/>
    <p:sldId id="305" r:id="rId16"/>
    <p:sldId id="306" r:id="rId17"/>
    <p:sldId id="307" r:id="rId18"/>
    <p:sldId id="308" r:id="rId19"/>
    <p:sldId id="309" r:id="rId20"/>
    <p:sldId id="310" r:id="rId21"/>
    <p:sldId id="311" r:id="rId22"/>
    <p:sldId id="312" r:id="rId23"/>
    <p:sldId id="324" r:id="rId24"/>
    <p:sldId id="314" r:id="rId25"/>
    <p:sldId id="313" r:id="rId26"/>
    <p:sldId id="320" r:id="rId27"/>
    <p:sldId id="325" r:id="rId28"/>
    <p:sldId id="283" r:id="rId29"/>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clrMode="bw"/>
  <p:clrMru>
    <a:srgbClr val="F05F4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48"/>
    <p:restoredTop sz="51664" autoAdjust="0"/>
  </p:normalViewPr>
  <p:slideViewPr>
    <p:cSldViewPr snapToGrid="0" snapToObjects="1">
      <p:cViewPr varScale="1">
        <p:scale>
          <a:sx n="85" d="100"/>
          <a:sy n="85" d="100"/>
        </p:scale>
        <p:origin x="2712" y="184"/>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p:scale>
          <a:sx n="108" d="100"/>
          <a:sy n="108" d="100"/>
        </p:scale>
        <p:origin x="4088" y="14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979D50D-810B-1549-BBD5-34FC79FFE36C}" type="datetimeFigureOut">
              <a:rPr lang="en-US" smtClean="0"/>
              <a:t>5/1/20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47E24D1-BA45-7043-BCF8-BD8422989279}" type="slidenum">
              <a:rPr lang="en-US" smtClean="0"/>
              <a:t>‹#›</a:t>
            </a:fld>
            <a:endParaRPr lang="en-US"/>
          </a:p>
        </p:txBody>
      </p:sp>
    </p:spTree>
    <p:extLst>
      <p:ext uri="{BB962C8B-B14F-4D97-AF65-F5344CB8AC3E}">
        <p14:creationId xmlns:p14="http://schemas.microsoft.com/office/powerpoint/2010/main" val="384891347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399"/>
            <a:ext cx="5486400" cy="4341813"/>
          </a:xfrm>
        </p:spPr>
        <p:txBody>
          <a:bodyPr/>
          <a:lstStyle/>
          <a:p>
            <a:r>
              <a:rPr lang="en-US" sz="1600" b="1" dirty="0">
                <a:solidFill>
                  <a:srgbClr val="000000"/>
                </a:solidFill>
              </a:rPr>
              <a:t>Welcome to Lesson </a:t>
            </a:r>
            <a:r>
              <a:rPr lang="en-US" sz="1600" b="1" baseline="0" dirty="0">
                <a:solidFill>
                  <a:srgbClr val="000000"/>
                </a:solidFill>
              </a:rPr>
              <a:t>4 of The Bible 101.</a:t>
            </a:r>
            <a:endParaRPr lang="en-US" sz="1600" b="1" dirty="0">
              <a:solidFill>
                <a:srgbClr val="000000"/>
              </a:solidFill>
            </a:endParaRPr>
          </a:p>
          <a:p>
            <a:endParaRPr lang="en-US" sz="1600" dirty="0">
              <a:solidFill>
                <a:srgbClr val="000000"/>
              </a:solidFill>
            </a:endParaRPr>
          </a:p>
          <a:p>
            <a:r>
              <a:rPr lang="en-US" sz="1600" dirty="0">
                <a:solidFill>
                  <a:srgbClr val="000000"/>
                </a:solidFill>
              </a:rPr>
              <a:t>Make sure everyone has</a:t>
            </a:r>
            <a:r>
              <a:rPr lang="en-US" sz="1600" baseline="0" dirty="0">
                <a:solidFill>
                  <a:srgbClr val="000000"/>
                </a:solidFill>
              </a:rPr>
              <a:t> their notes sheet, pen, and Bible.</a:t>
            </a:r>
          </a:p>
          <a:p>
            <a:endParaRPr lang="en-US" sz="1600" dirty="0">
              <a:solidFill>
                <a:srgbClr val="000000"/>
              </a:solidFill>
            </a:endParaRPr>
          </a:p>
          <a:p>
            <a:r>
              <a:rPr lang="en-US" sz="1600" dirty="0">
                <a:solidFill>
                  <a:srgbClr val="000000"/>
                </a:solidFill>
              </a:rPr>
              <a:t>Open with prayer:</a:t>
            </a:r>
          </a:p>
          <a:p>
            <a:endParaRPr lang="en-US" sz="1600" dirty="0">
              <a:solidFill>
                <a:srgbClr val="000000"/>
              </a:solidFill>
            </a:endParaRPr>
          </a:p>
          <a:p>
            <a:r>
              <a:rPr lang="en-US" sz="1600" b="0" i="0" u="none" strike="noStrike" kern="1200" baseline="0" dirty="0">
                <a:solidFill>
                  <a:schemeClr val="tx1"/>
                </a:solidFill>
              </a:rPr>
              <a:t>Father, we thank you for the opportunity to study your Word today. Our hearts are open and our minds are alert. We humbly ask you to open our eyes that we may understand the message you have sent to us, and give us a heart to obey it to the best of our ability. In Jesus’ name we pray, amen.</a:t>
            </a:r>
            <a:endParaRPr lang="en-US" sz="1600" dirty="0">
              <a:solidFill>
                <a:schemeClr val="tx1"/>
              </a:solidFill>
            </a:endParaRPr>
          </a:p>
          <a:p>
            <a:endParaRPr lang="en-US" sz="1600" dirty="0"/>
          </a:p>
          <a:p>
            <a:r>
              <a:rPr lang="en-US" sz="1600" b="1" dirty="0"/>
              <a:t>Thought:</a:t>
            </a:r>
            <a:r>
              <a:rPr lang="en-US" sz="1600" b="1" baseline="0" dirty="0"/>
              <a:t> </a:t>
            </a:r>
            <a:r>
              <a:rPr lang="en-US" sz="1600" dirty="0"/>
              <a:t>CS Lewis once said: </a:t>
            </a:r>
            <a:br>
              <a:rPr lang="en-US" sz="1600" dirty="0"/>
            </a:br>
            <a:endParaRPr lang="en-US" sz="1600" dirty="0"/>
          </a:p>
          <a:p>
            <a:r>
              <a:rPr lang="en-US" sz="1600" dirty="0"/>
              <a:t>Christianity, if false, is of no importance, and if true, of infinite importance. The only thing it </a:t>
            </a:r>
            <a:r>
              <a:rPr lang="en-US" sz="1600" u="sng" dirty="0"/>
              <a:t>cannot</a:t>
            </a:r>
            <a:r>
              <a:rPr lang="en-US" sz="1600" dirty="0"/>
              <a:t> be is moderately important.</a:t>
            </a:r>
          </a:p>
          <a:p>
            <a:endParaRPr lang="en-US" sz="1800" dirty="0"/>
          </a:p>
        </p:txBody>
      </p:sp>
      <p:sp>
        <p:nvSpPr>
          <p:cNvPr id="4" name="Slide Number Placeholder 3"/>
          <p:cNvSpPr>
            <a:spLocks noGrp="1"/>
          </p:cNvSpPr>
          <p:nvPr>
            <p:ph type="sldNum" sz="quarter" idx="10"/>
          </p:nvPr>
        </p:nvSpPr>
        <p:spPr/>
        <p:txBody>
          <a:bodyPr/>
          <a:lstStyle/>
          <a:p>
            <a:fld id="{347E24D1-BA45-7043-BCF8-BD8422989279}" type="slidenum">
              <a:rPr lang="en-US" smtClean="0"/>
              <a:t>1</a:t>
            </a:fld>
            <a:endParaRPr lang="en-US"/>
          </a:p>
        </p:txBody>
      </p:sp>
    </p:spTree>
    <p:extLst>
      <p:ext uri="{BB962C8B-B14F-4D97-AF65-F5344CB8AC3E}">
        <p14:creationId xmlns:p14="http://schemas.microsoft.com/office/powerpoint/2010/main" val="22314667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399"/>
            <a:ext cx="5486400" cy="4669971"/>
          </a:xfrm>
        </p:spPr>
        <p:txBody>
          <a:bodyPr/>
          <a:lstStyle/>
          <a:p>
            <a:r>
              <a:rPr lang="en-US" sz="1400" dirty="0">
                <a:solidFill>
                  <a:srgbClr val="000000"/>
                </a:solidFill>
              </a:rPr>
              <a:t>Remember how we studied the Tabernacle pattern back in lessons</a:t>
            </a:r>
            <a:r>
              <a:rPr lang="en-US" sz="1400" baseline="0" dirty="0">
                <a:solidFill>
                  <a:srgbClr val="000000"/>
                </a:solidFill>
              </a:rPr>
              <a:t> 2 and 3?</a:t>
            </a:r>
          </a:p>
          <a:p>
            <a:endParaRPr lang="en-US" sz="1400" baseline="0" dirty="0">
              <a:solidFill>
                <a:srgbClr val="000000"/>
              </a:solidFill>
            </a:endParaRPr>
          </a:p>
          <a:p>
            <a:r>
              <a:rPr lang="en-US" sz="1400" dirty="0">
                <a:solidFill>
                  <a:srgbClr val="000000"/>
                </a:solidFill>
              </a:rPr>
              <a:t>The same pattern</a:t>
            </a:r>
            <a:r>
              <a:rPr lang="en-US" sz="1400" baseline="0" dirty="0">
                <a:solidFill>
                  <a:srgbClr val="000000"/>
                </a:solidFill>
              </a:rPr>
              <a:t> applies to our daily life as Christians.</a:t>
            </a:r>
          </a:p>
          <a:p>
            <a:endParaRPr lang="en-US" sz="1400" baseline="0" dirty="0">
              <a:solidFill>
                <a:srgbClr val="000000"/>
              </a:solidFill>
            </a:endParaRPr>
          </a:p>
          <a:p>
            <a:pPr marL="285750" indent="-285750">
              <a:buFont typeface="Arial" charset="0"/>
              <a:buChar char="•"/>
            </a:pPr>
            <a:r>
              <a:rPr lang="en-US" sz="1400" baseline="0" dirty="0">
                <a:solidFill>
                  <a:srgbClr val="000000"/>
                </a:solidFill>
              </a:rPr>
              <a:t>The altar represents self-denial.</a:t>
            </a:r>
          </a:p>
          <a:p>
            <a:pPr marL="285750" indent="-285750">
              <a:buFont typeface="Arial" charset="0"/>
              <a:buChar char="•"/>
            </a:pPr>
            <a:endParaRPr lang="en-US" sz="1400" baseline="0" dirty="0">
              <a:solidFill>
                <a:srgbClr val="000000"/>
              </a:solidFill>
            </a:endParaRPr>
          </a:p>
          <a:p>
            <a:pPr marL="285750" indent="-285750">
              <a:buFont typeface="Arial" charset="0"/>
              <a:buChar char="•"/>
            </a:pPr>
            <a:r>
              <a:rPr lang="en-US" sz="1400" baseline="0" dirty="0">
                <a:solidFill>
                  <a:srgbClr val="000000"/>
                </a:solidFill>
              </a:rPr>
              <a:t>The pool represents confessing of sins.</a:t>
            </a:r>
          </a:p>
          <a:p>
            <a:pPr marL="285750" indent="-285750">
              <a:buFont typeface="Arial" charset="0"/>
              <a:buChar char="•"/>
            </a:pPr>
            <a:endParaRPr lang="en-US" sz="1400" baseline="0" dirty="0">
              <a:solidFill>
                <a:srgbClr val="000000"/>
              </a:solidFill>
            </a:endParaRPr>
          </a:p>
          <a:p>
            <a:pPr marL="285750" indent="-285750">
              <a:buFont typeface="Arial" charset="0"/>
              <a:buChar char="•"/>
            </a:pPr>
            <a:r>
              <a:rPr lang="en-US" sz="1400" baseline="0" dirty="0">
                <a:solidFill>
                  <a:srgbClr val="000000"/>
                </a:solidFill>
              </a:rPr>
              <a:t>The items in the Holy Place represent daily communion with God.</a:t>
            </a:r>
          </a:p>
          <a:p>
            <a:pPr marL="285750" indent="-285750">
              <a:buFont typeface="Arial" charset="0"/>
              <a:buChar char="•"/>
            </a:pPr>
            <a:endParaRPr lang="en-US" sz="1400" baseline="0" dirty="0">
              <a:solidFill>
                <a:srgbClr val="000000"/>
              </a:solidFill>
            </a:endParaRPr>
          </a:p>
          <a:p>
            <a:pPr marL="742950" lvl="1" indent="-285750">
              <a:buFont typeface="Arial" charset="0"/>
              <a:buChar char="•"/>
            </a:pPr>
            <a:r>
              <a:rPr lang="en-US" sz="1400" baseline="0" dirty="0">
                <a:solidFill>
                  <a:srgbClr val="000000"/>
                </a:solidFill>
              </a:rPr>
              <a:t>Lampstand- The Holy Spirit</a:t>
            </a:r>
          </a:p>
          <a:p>
            <a:pPr marL="742950" lvl="1" indent="-285750">
              <a:buFont typeface="Arial" charset="0"/>
              <a:buChar char="•"/>
            </a:pPr>
            <a:endParaRPr lang="en-US" sz="1400" baseline="0" dirty="0">
              <a:solidFill>
                <a:srgbClr val="000000"/>
              </a:solidFill>
            </a:endParaRPr>
          </a:p>
          <a:p>
            <a:pPr marL="742950" lvl="1" indent="-285750">
              <a:buFont typeface="Arial" charset="0"/>
              <a:buChar char="•"/>
            </a:pPr>
            <a:r>
              <a:rPr lang="en-US" sz="1400" baseline="0" dirty="0">
                <a:solidFill>
                  <a:srgbClr val="000000"/>
                </a:solidFill>
              </a:rPr>
              <a:t>Table of Bread- The Bible</a:t>
            </a:r>
          </a:p>
          <a:p>
            <a:pPr marL="742950" lvl="1" indent="-285750">
              <a:buFont typeface="Arial" charset="0"/>
              <a:buChar char="•"/>
            </a:pPr>
            <a:endParaRPr lang="en-US" sz="1400" baseline="0" dirty="0">
              <a:solidFill>
                <a:srgbClr val="000000"/>
              </a:solidFill>
            </a:endParaRPr>
          </a:p>
          <a:p>
            <a:pPr marL="742950" lvl="1" indent="-285750">
              <a:buFont typeface="Arial" charset="0"/>
              <a:buChar char="•"/>
            </a:pPr>
            <a:r>
              <a:rPr lang="en-US" sz="1400" baseline="0" dirty="0">
                <a:solidFill>
                  <a:srgbClr val="000000"/>
                </a:solidFill>
              </a:rPr>
              <a:t>Altar of Incense- Worship, prayer, and fasting</a:t>
            </a:r>
          </a:p>
          <a:p>
            <a:pPr marL="285750" indent="-285750">
              <a:buFont typeface="Arial" charset="0"/>
              <a:buChar char="•"/>
            </a:pPr>
            <a:endParaRPr lang="en-US" sz="1400" baseline="0" dirty="0">
              <a:solidFill>
                <a:srgbClr val="000000"/>
              </a:solidFill>
            </a:endParaRPr>
          </a:p>
          <a:p>
            <a:pPr marL="285750" indent="-285750">
              <a:buFont typeface="Arial" charset="0"/>
              <a:buChar char="•"/>
            </a:pPr>
            <a:r>
              <a:rPr lang="en-US" sz="1400" baseline="0" dirty="0">
                <a:solidFill>
                  <a:srgbClr val="000000"/>
                </a:solidFill>
              </a:rPr>
              <a:t>The Ark of the Covenant represents the Holy Spirit inside of us, writing His laws on our hearts and minds. (Hebrews 10:16)</a:t>
            </a:r>
          </a:p>
          <a:p>
            <a:pPr marL="285750" indent="-285750">
              <a:buFont typeface="Arial" charset="0"/>
              <a:buChar char="•"/>
            </a:pPr>
            <a:endParaRPr lang="en-US" sz="1400" baseline="0" dirty="0">
              <a:solidFill>
                <a:srgbClr val="000000"/>
              </a:solidFill>
            </a:endParaRPr>
          </a:p>
          <a:p>
            <a:pPr marL="285750" indent="-285750">
              <a:buFont typeface="Arial" charset="0"/>
              <a:buChar char="•"/>
            </a:pPr>
            <a:r>
              <a:rPr lang="en-US" sz="1400" baseline="0" dirty="0">
                <a:solidFill>
                  <a:srgbClr val="000000"/>
                </a:solidFill>
              </a:rPr>
              <a:t>Instead of a tabernacle, WE are now the temple of the Holy Spirit. (1 Corinthians 6:19-20)</a:t>
            </a:r>
            <a:endParaRPr lang="en-US" sz="1400" dirty="0">
              <a:solidFill>
                <a:srgbClr val="000000"/>
              </a:solidFill>
            </a:endParaRPr>
          </a:p>
        </p:txBody>
      </p:sp>
      <p:sp>
        <p:nvSpPr>
          <p:cNvPr id="4" name="Slide Number Placeholder 3"/>
          <p:cNvSpPr>
            <a:spLocks noGrp="1"/>
          </p:cNvSpPr>
          <p:nvPr>
            <p:ph type="sldNum" sz="quarter" idx="10"/>
          </p:nvPr>
        </p:nvSpPr>
        <p:spPr/>
        <p:txBody>
          <a:bodyPr/>
          <a:lstStyle/>
          <a:p>
            <a:fld id="{347E24D1-BA45-7043-BCF8-BD8422989279}" type="slidenum">
              <a:rPr lang="en-US" smtClean="0"/>
              <a:t>10</a:t>
            </a:fld>
            <a:endParaRPr lang="en-US"/>
          </a:p>
        </p:txBody>
      </p:sp>
    </p:spTree>
    <p:extLst>
      <p:ext uri="{BB962C8B-B14F-4D97-AF65-F5344CB8AC3E}">
        <p14:creationId xmlns:p14="http://schemas.microsoft.com/office/powerpoint/2010/main" val="18989450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399"/>
            <a:ext cx="5486400" cy="4341813"/>
          </a:xfrm>
        </p:spPr>
        <p:txBody>
          <a:bodyPr/>
          <a:lstStyle/>
          <a:p>
            <a:r>
              <a:rPr lang="en-US" sz="1600" b="1" dirty="0">
                <a:solidFill>
                  <a:srgbClr val="000000"/>
                </a:solidFill>
              </a:rPr>
              <a:t>There is a conflict between our sinful body and the Spirit of God that is in us.</a:t>
            </a:r>
          </a:p>
          <a:p>
            <a:endParaRPr lang="en-US" sz="1600" dirty="0">
              <a:solidFill>
                <a:srgbClr val="000000"/>
              </a:solidFill>
            </a:endParaRPr>
          </a:p>
          <a:p>
            <a:r>
              <a:rPr lang="en-US" sz="1600" b="0" dirty="0">
                <a:solidFill>
                  <a:srgbClr val="000000"/>
                </a:solidFill>
              </a:rPr>
              <a:t>As a Christian,</a:t>
            </a:r>
            <a:r>
              <a:rPr lang="en-US" sz="1600" b="0" baseline="0" dirty="0">
                <a:solidFill>
                  <a:srgbClr val="000000"/>
                </a:solidFill>
              </a:rPr>
              <a:t> </a:t>
            </a:r>
            <a:r>
              <a:rPr lang="en-US" sz="1600" b="0" dirty="0">
                <a:solidFill>
                  <a:srgbClr val="000000"/>
                </a:solidFill>
              </a:rPr>
              <a:t>It</a:t>
            </a:r>
            <a:r>
              <a:rPr lang="en-US" sz="1600" b="0" baseline="0" dirty="0">
                <a:solidFill>
                  <a:srgbClr val="000000"/>
                </a:solidFill>
              </a:rPr>
              <a:t> is very difficult to handle moral failure. (sin)</a:t>
            </a:r>
          </a:p>
          <a:p>
            <a:endParaRPr lang="en-US" sz="1600" b="0" baseline="0" dirty="0">
              <a:solidFill>
                <a:srgbClr val="000000"/>
              </a:solidFill>
            </a:endParaRPr>
          </a:p>
          <a:p>
            <a:pPr marL="285750" indent="-285750">
              <a:buFont typeface="Arial" charset="0"/>
              <a:buChar char="•"/>
            </a:pPr>
            <a:r>
              <a:rPr lang="en-US" sz="1600" b="0" baseline="0" dirty="0">
                <a:solidFill>
                  <a:srgbClr val="000000"/>
                </a:solidFill>
              </a:rPr>
              <a:t>Our flesh still desires sinful things.</a:t>
            </a:r>
          </a:p>
          <a:p>
            <a:pPr marL="285750" indent="-285750">
              <a:buFont typeface="Arial" charset="0"/>
              <a:buChar char="•"/>
            </a:pPr>
            <a:endParaRPr lang="en-US" sz="1600" b="0" baseline="0" dirty="0">
              <a:solidFill>
                <a:srgbClr val="000000"/>
              </a:solidFill>
            </a:endParaRPr>
          </a:p>
          <a:p>
            <a:pPr marL="285750" indent="-285750">
              <a:buFont typeface="Arial" charset="0"/>
              <a:buChar char="•"/>
            </a:pPr>
            <a:r>
              <a:rPr lang="en-US" sz="1600" b="0" baseline="0" dirty="0">
                <a:solidFill>
                  <a:srgbClr val="000000"/>
                </a:solidFill>
              </a:rPr>
              <a:t>Our spirit is renewed and desires righteousness.</a:t>
            </a:r>
          </a:p>
          <a:p>
            <a:endParaRPr lang="en-US" sz="1600" b="0" baseline="0" dirty="0">
              <a:solidFill>
                <a:srgbClr val="000000"/>
              </a:solidFill>
            </a:endParaRPr>
          </a:p>
          <a:p>
            <a:r>
              <a:rPr lang="en-US" sz="1600" b="0" baseline="0" dirty="0">
                <a:solidFill>
                  <a:srgbClr val="000000"/>
                </a:solidFill>
              </a:rPr>
              <a:t>This causes great conflict and frustration in the inner man, and can cause some to give up.</a:t>
            </a:r>
          </a:p>
          <a:p>
            <a:endParaRPr lang="en-US" sz="1600" b="0" baseline="0" dirty="0">
              <a:solidFill>
                <a:srgbClr val="000000"/>
              </a:solidFill>
            </a:endParaRPr>
          </a:p>
          <a:p>
            <a:r>
              <a:rPr lang="en-US" sz="1600" b="0" baseline="0" dirty="0">
                <a:solidFill>
                  <a:srgbClr val="000000"/>
                </a:solidFill>
              </a:rPr>
              <a:t>Gods grace helps us overcome sin and covers and protects us when we </a:t>
            </a:r>
            <a:r>
              <a:rPr lang="en-US" sz="1600" b="0" i="1" baseline="0" dirty="0">
                <a:solidFill>
                  <a:srgbClr val="000000"/>
                </a:solidFill>
              </a:rPr>
              <a:t>do</a:t>
            </a:r>
            <a:r>
              <a:rPr lang="en-US" sz="1600" b="0" baseline="0" dirty="0">
                <a:solidFill>
                  <a:srgbClr val="000000"/>
                </a:solidFill>
              </a:rPr>
              <a:t> sin.</a:t>
            </a:r>
          </a:p>
          <a:p>
            <a:endParaRPr lang="en-US" sz="1600" b="0" baseline="0" dirty="0">
              <a:solidFill>
                <a:srgbClr val="000000"/>
              </a:solidFill>
            </a:endParaRPr>
          </a:p>
          <a:p>
            <a:r>
              <a:rPr lang="en-US" sz="1600" b="1" baseline="0" dirty="0">
                <a:solidFill>
                  <a:srgbClr val="000000"/>
                </a:solidFill>
              </a:rPr>
              <a:t>READ: </a:t>
            </a:r>
            <a:r>
              <a:rPr lang="en-US" sz="1600" b="0" baseline="0" dirty="0">
                <a:solidFill>
                  <a:srgbClr val="000000"/>
                </a:solidFill>
              </a:rPr>
              <a:t>Romans 5:20-21</a:t>
            </a:r>
            <a:endParaRPr lang="en-US" sz="1600" b="0" dirty="0">
              <a:solidFill>
                <a:srgbClr val="000000"/>
              </a:solidFill>
            </a:endParaRPr>
          </a:p>
        </p:txBody>
      </p:sp>
      <p:sp>
        <p:nvSpPr>
          <p:cNvPr id="4" name="Slide Number Placeholder 3"/>
          <p:cNvSpPr>
            <a:spLocks noGrp="1"/>
          </p:cNvSpPr>
          <p:nvPr>
            <p:ph type="sldNum" sz="quarter" idx="10"/>
          </p:nvPr>
        </p:nvSpPr>
        <p:spPr/>
        <p:txBody>
          <a:bodyPr/>
          <a:lstStyle/>
          <a:p>
            <a:fld id="{347E24D1-BA45-7043-BCF8-BD8422989279}" type="slidenum">
              <a:rPr lang="en-US" smtClean="0"/>
              <a:t>11</a:t>
            </a:fld>
            <a:endParaRPr lang="en-US"/>
          </a:p>
        </p:txBody>
      </p:sp>
    </p:spTree>
    <p:extLst>
      <p:ext uri="{BB962C8B-B14F-4D97-AF65-F5344CB8AC3E}">
        <p14:creationId xmlns:p14="http://schemas.microsoft.com/office/powerpoint/2010/main" val="7434914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solidFill>
                  <a:srgbClr val="000000"/>
                </a:solidFill>
              </a:rPr>
              <a:t>Some people</a:t>
            </a:r>
            <a:r>
              <a:rPr lang="en-US" sz="1400" baseline="0" dirty="0">
                <a:solidFill>
                  <a:srgbClr val="000000"/>
                </a:solidFill>
              </a:rPr>
              <a:t> think that grace makes it “okay” to sin.</a:t>
            </a:r>
          </a:p>
          <a:p>
            <a:endParaRPr lang="en-US" sz="1400" baseline="0" dirty="0">
              <a:solidFill>
                <a:srgbClr val="000000"/>
              </a:solidFill>
            </a:endParaRPr>
          </a:p>
          <a:p>
            <a:pPr marL="285750" indent="-285750">
              <a:buFont typeface="Arial"/>
              <a:buChar char="•"/>
            </a:pPr>
            <a:r>
              <a:rPr lang="en-US" sz="1400" baseline="0" dirty="0">
                <a:solidFill>
                  <a:srgbClr val="000000"/>
                </a:solidFill>
              </a:rPr>
              <a:t>That</a:t>
            </a:r>
            <a:r>
              <a:rPr lang="fr-FR" sz="1400" baseline="0" dirty="0">
                <a:solidFill>
                  <a:srgbClr val="000000"/>
                </a:solidFill>
              </a:rPr>
              <a:t>’</a:t>
            </a:r>
            <a:r>
              <a:rPr lang="en-US" sz="1400" baseline="0" dirty="0">
                <a:solidFill>
                  <a:srgbClr val="000000"/>
                </a:solidFill>
              </a:rPr>
              <a:t>s not true!</a:t>
            </a:r>
          </a:p>
          <a:p>
            <a:endParaRPr lang="en-US" sz="1400" baseline="0" dirty="0">
              <a:solidFill>
                <a:srgbClr val="000000"/>
              </a:solidFill>
            </a:endParaRPr>
          </a:p>
          <a:p>
            <a:pPr marL="0" marR="0" indent="0" algn="l" defTabSz="457200" rtl="0" eaLnBrk="1" fontAlgn="auto" latinLnBrk="0" hangingPunct="1">
              <a:lnSpc>
                <a:spcPct val="100000"/>
              </a:lnSpc>
              <a:spcBef>
                <a:spcPts val="0"/>
              </a:spcBef>
              <a:spcAft>
                <a:spcPts val="0"/>
              </a:spcAft>
              <a:buClrTx/>
              <a:buSzTx/>
              <a:buFont typeface="Arial"/>
              <a:buNone/>
              <a:tabLst/>
              <a:defRPr/>
            </a:pPr>
            <a:r>
              <a:rPr lang="en-US" sz="1400" b="1" dirty="0">
                <a:solidFill>
                  <a:srgbClr val="000000"/>
                </a:solidFill>
              </a:rPr>
              <a:t>The Holy Spirit creates in us a deep desire to please God and gives us power to overcome sin.</a:t>
            </a:r>
          </a:p>
          <a:p>
            <a:pPr marL="285750" marR="0" indent="-285750" algn="l" defTabSz="457200" rtl="0" eaLnBrk="1" fontAlgn="auto" latinLnBrk="0" hangingPunct="1">
              <a:lnSpc>
                <a:spcPct val="100000"/>
              </a:lnSpc>
              <a:spcBef>
                <a:spcPts val="0"/>
              </a:spcBef>
              <a:spcAft>
                <a:spcPts val="0"/>
              </a:spcAft>
              <a:buClrTx/>
              <a:buSzTx/>
              <a:buFont typeface="Arial"/>
              <a:buChar char="•"/>
              <a:tabLst/>
              <a:defRPr/>
            </a:pPr>
            <a:endParaRPr lang="en-US" sz="1400" b="1" dirty="0">
              <a:solidFill>
                <a:srgbClr val="000000"/>
              </a:solidFill>
            </a:endParaRPr>
          </a:p>
          <a:p>
            <a:pPr marL="285750" marR="0" indent="-285750" algn="l" defTabSz="457200" rtl="0" eaLnBrk="1" fontAlgn="auto" latinLnBrk="0" hangingPunct="1">
              <a:lnSpc>
                <a:spcPct val="100000"/>
              </a:lnSpc>
              <a:spcBef>
                <a:spcPts val="0"/>
              </a:spcBef>
              <a:spcAft>
                <a:spcPts val="0"/>
              </a:spcAft>
              <a:buClrTx/>
              <a:buSzTx/>
              <a:buFont typeface="Arial"/>
              <a:buChar char="•"/>
              <a:tabLst/>
              <a:defRPr/>
            </a:pPr>
            <a:r>
              <a:rPr lang="en-US" sz="1400" b="0" dirty="0">
                <a:solidFill>
                  <a:srgbClr val="000000"/>
                </a:solidFill>
              </a:rPr>
              <a:t>If sinning</a:t>
            </a:r>
            <a:r>
              <a:rPr lang="en-US" sz="1400" b="0" baseline="0" dirty="0">
                <a:solidFill>
                  <a:srgbClr val="000000"/>
                </a:solidFill>
              </a:rPr>
              <a:t> doesn’t bother you, then you either don’t have the Holy Spirit, or you have suppressed it so long, you no longer feel it.</a:t>
            </a:r>
            <a:endParaRPr lang="en-US" sz="1400" b="0" dirty="0">
              <a:solidFill>
                <a:srgbClr val="000000"/>
              </a:solidFill>
            </a:endParaRPr>
          </a:p>
          <a:p>
            <a:pPr marL="285750" indent="-285750">
              <a:buFont typeface="Arial"/>
              <a:buChar char="•"/>
            </a:pPr>
            <a:endParaRPr lang="en-US" sz="1400" dirty="0">
              <a:solidFill>
                <a:srgbClr val="000000"/>
              </a:solidFill>
            </a:endParaRPr>
          </a:p>
          <a:p>
            <a:pPr marL="285750" indent="-285750">
              <a:buFont typeface="Arial"/>
              <a:buChar char="•"/>
            </a:pPr>
            <a:r>
              <a:rPr lang="en-US" sz="1400" dirty="0">
                <a:solidFill>
                  <a:srgbClr val="000000"/>
                </a:solidFill>
              </a:rPr>
              <a:t>The Holy Spirit also gives us supernatural power to overcome and suppress our</a:t>
            </a:r>
            <a:r>
              <a:rPr lang="en-US" sz="1400" baseline="0" dirty="0">
                <a:solidFill>
                  <a:srgbClr val="000000"/>
                </a:solidFill>
              </a:rPr>
              <a:t> sinful nature.</a:t>
            </a:r>
          </a:p>
          <a:p>
            <a:pPr marL="285750" indent="-285750">
              <a:buFont typeface="Arial"/>
              <a:buChar char="•"/>
            </a:pPr>
            <a:endParaRPr lang="en-US" sz="1400" baseline="0" dirty="0">
              <a:solidFill>
                <a:srgbClr val="000000"/>
              </a:solidFill>
            </a:endParaRPr>
          </a:p>
          <a:p>
            <a:pPr marL="285750" indent="-285750">
              <a:buFont typeface="Arial"/>
              <a:buChar char="•"/>
            </a:pPr>
            <a:r>
              <a:rPr lang="en-US" sz="1400" baseline="0" dirty="0">
                <a:solidFill>
                  <a:srgbClr val="000000"/>
                </a:solidFill>
              </a:rPr>
              <a:t>(Tell your story of deliverance, or someone you know.)</a:t>
            </a:r>
          </a:p>
          <a:p>
            <a:pPr marL="285750" indent="-285750">
              <a:buFont typeface="Arial"/>
              <a:buChar char="•"/>
            </a:pPr>
            <a:endParaRPr lang="en-US" sz="1400" baseline="0" dirty="0">
              <a:solidFill>
                <a:srgbClr val="000000"/>
              </a:solidFill>
            </a:endParaRPr>
          </a:p>
          <a:p>
            <a:pPr marL="285750" indent="-285750">
              <a:buFont typeface="Arial"/>
              <a:buChar char="•"/>
            </a:pPr>
            <a:r>
              <a:rPr lang="en-US" sz="1400" baseline="0" dirty="0">
                <a:solidFill>
                  <a:srgbClr val="000000"/>
                </a:solidFill>
              </a:rPr>
              <a:t>When we overcome our desires to sin through the Spirit, spiritual growth takes place…</a:t>
            </a:r>
          </a:p>
        </p:txBody>
      </p:sp>
      <p:sp>
        <p:nvSpPr>
          <p:cNvPr id="4" name="Slide Number Placeholder 3"/>
          <p:cNvSpPr>
            <a:spLocks noGrp="1"/>
          </p:cNvSpPr>
          <p:nvPr>
            <p:ph type="sldNum" sz="quarter" idx="10"/>
          </p:nvPr>
        </p:nvSpPr>
        <p:spPr/>
        <p:txBody>
          <a:bodyPr/>
          <a:lstStyle/>
          <a:p>
            <a:fld id="{347E24D1-BA45-7043-BCF8-BD8422989279}" type="slidenum">
              <a:rPr lang="en-US" smtClean="0"/>
              <a:t>12</a:t>
            </a:fld>
            <a:endParaRPr lang="en-US"/>
          </a:p>
        </p:txBody>
      </p:sp>
    </p:spTree>
    <p:extLst>
      <p:ext uri="{BB962C8B-B14F-4D97-AF65-F5344CB8AC3E}">
        <p14:creationId xmlns:p14="http://schemas.microsoft.com/office/powerpoint/2010/main" val="34415863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399"/>
            <a:ext cx="5486400" cy="4341813"/>
          </a:xfrm>
        </p:spPr>
        <p:txBody>
          <a:bodyPr/>
          <a:lstStyle/>
          <a:p>
            <a:r>
              <a:rPr lang="en-US" sz="1600" b="1" dirty="0">
                <a:solidFill>
                  <a:srgbClr val="000000"/>
                </a:solidFill>
              </a:rPr>
              <a:t>The process of growing to be a mature Christian takes time and effort.</a:t>
            </a:r>
          </a:p>
          <a:p>
            <a:endParaRPr lang="en-US" sz="1600" dirty="0">
              <a:solidFill>
                <a:srgbClr val="000000"/>
              </a:solidFill>
            </a:endParaRPr>
          </a:p>
          <a:p>
            <a:pPr marL="285750" indent="-285750">
              <a:buFont typeface="Arial"/>
              <a:buChar char="•"/>
            </a:pPr>
            <a:r>
              <a:rPr lang="en-US" sz="1600" dirty="0">
                <a:solidFill>
                  <a:srgbClr val="000000"/>
                </a:solidFill>
              </a:rPr>
              <a:t>It is wise to be patient with ourselves and others as we grow and overcome our weaknesses and sins</a:t>
            </a:r>
            <a:r>
              <a:rPr lang="en-US" sz="1600" baseline="0" dirty="0">
                <a:solidFill>
                  <a:srgbClr val="000000"/>
                </a:solidFill>
              </a:rPr>
              <a:t> in this life.</a:t>
            </a:r>
          </a:p>
          <a:p>
            <a:pPr marL="285750" indent="-285750">
              <a:buFont typeface="Arial"/>
              <a:buChar char="•"/>
            </a:pPr>
            <a:endParaRPr lang="en-US" sz="1600" baseline="0" dirty="0">
              <a:solidFill>
                <a:srgbClr val="000000"/>
              </a:solidFill>
            </a:endParaRPr>
          </a:p>
          <a:p>
            <a:pPr marL="285750" indent="-285750">
              <a:buFont typeface="Arial"/>
              <a:buChar char="•"/>
            </a:pPr>
            <a:r>
              <a:rPr lang="en-US" sz="1600" baseline="0" dirty="0">
                <a:solidFill>
                  <a:srgbClr val="000000"/>
                </a:solidFill>
              </a:rPr>
              <a:t>As we grow “fruit” is produced.</a:t>
            </a:r>
          </a:p>
          <a:p>
            <a:pPr marL="285750" indent="-285750">
              <a:buFont typeface="Arial"/>
              <a:buChar char="•"/>
            </a:pPr>
            <a:endParaRPr lang="en-US" sz="1600" baseline="0" dirty="0">
              <a:solidFill>
                <a:srgbClr val="000000"/>
              </a:solidFill>
            </a:endParaRPr>
          </a:p>
          <a:p>
            <a:pPr marL="285750" indent="-285750">
              <a:buFont typeface="Arial"/>
              <a:buChar char="•"/>
            </a:pPr>
            <a:r>
              <a:rPr lang="en-US" sz="1600" baseline="0" dirty="0">
                <a:solidFill>
                  <a:srgbClr val="000000"/>
                </a:solidFill>
              </a:rPr>
              <a:t>The results or “fruit” of the Spirit is: love, joy, peace, patience, kindness, goodness, faithfulness, gentleness, and self-control. (Galatians 5:22)</a:t>
            </a:r>
          </a:p>
          <a:p>
            <a:pPr marL="285750" indent="-285750">
              <a:buFont typeface="Arial"/>
              <a:buChar char="•"/>
            </a:pPr>
            <a:endParaRPr lang="en-US" sz="1600" baseline="0" dirty="0">
              <a:solidFill>
                <a:srgbClr val="000000"/>
              </a:solidFill>
            </a:endParaRPr>
          </a:p>
          <a:p>
            <a:pPr marL="285750" indent="-285750">
              <a:buFont typeface="Arial"/>
              <a:buChar char="•"/>
            </a:pPr>
            <a:endParaRPr lang="en-US" sz="1600" baseline="0" dirty="0">
              <a:solidFill>
                <a:srgbClr val="000000"/>
              </a:solidFill>
            </a:endParaRPr>
          </a:p>
          <a:p>
            <a:endParaRPr lang="en-US" sz="1600" baseline="0" dirty="0">
              <a:solidFill>
                <a:srgbClr val="000000"/>
              </a:solidFill>
            </a:endParaRPr>
          </a:p>
          <a:p>
            <a:endParaRPr lang="en-US" sz="1600" dirty="0">
              <a:solidFill>
                <a:srgbClr val="000000"/>
              </a:solidFill>
            </a:endParaRPr>
          </a:p>
          <a:p>
            <a:endParaRPr lang="en-US" sz="1600" dirty="0">
              <a:solidFill>
                <a:srgbClr val="000000"/>
              </a:solidFill>
            </a:endParaRPr>
          </a:p>
        </p:txBody>
      </p:sp>
      <p:sp>
        <p:nvSpPr>
          <p:cNvPr id="4" name="Slide Number Placeholder 3"/>
          <p:cNvSpPr>
            <a:spLocks noGrp="1"/>
          </p:cNvSpPr>
          <p:nvPr>
            <p:ph type="sldNum" sz="quarter" idx="10"/>
          </p:nvPr>
        </p:nvSpPr>
        <p:spPr/>
        <p:txBody>
          <a:bodyPr/>
          <a:lstStyle/>
          <a:p>
            <a:fld id="{347E24D1-BA45-7043-BCF8-BD8422989279}" type="slidenum">
              <a:rPr lang="en-US" smtClean="0"/>
              <a:t>13</a:t>
            </a:fld>
            <a:endParaRPr lang="en-US"/>
          </a:p>
        </p:txBody>
      </p:sp>
    </p:spTree>
    <p:extLst>
      <p:ext uri="{BB962C8B-B14F-4D97-AF65-F5344CB8AC3E}">
        <p14:creationId xmlns:p14="http://schemas.microsoft.com/office/powerpoint/2010/main" val="7434914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The</a:t>
            </a:r>
            <a:r>
              <a:rPr lang="en-US" sz="1400" baseline="0" dirty="0"/>
              <a:t> scriptures often compare us to trees:</a:t>
            </a:r>
          </a:p>
          <a:p>
            <a:endParaRPr lang="en-US" sz="1400" baseline="0" dirty="0"/>
          </a:p>
          <a:p>
            <a:pPr marL="171450" indent="-171450">
              <a:buFont typeface="Arial"/>
              <a:buChar char="•"/>
            </a:pPr>
            <a:r>
              <a:rPr lang="en-US" sz="1400" baseline="0" dirty="0"/>
              <a:t>Trees take time to grow.</a:t>
            </a:r>
          </a:p>
          <a:p>
            <a:pPr marL="171450" indent="-171450">
              <a:buFont typeface="Arial"/>
              <a:buChar char="•"/>
            </a:pPr>
            <a:endParaRPr lang="en-US" sz="1400" baseline="0" dirty="0"/>
          </a:p>
          <a:p>
            <a:pPr marL="171450" indent="-171450">
              <a:buFont typeface="Arial"/>
              <a:buChar char="•"/>
            </a:pPr>
            <a:r>
              <a:rPr lang="en-US" sz="1400" baseline="0" dirty="0"/>
              <a:t>Our roots are hidden in the ground.</a:t>
            </a:r>
          </a:p>
          <a:p>
            <a:pPr marL="171450" indent="-171450">
              <a:buFont typeface="Arial"/>
              <a:buChar char="•"/>
            </a:pPr>
            <a:endParaRPr lang="en-US" sz="1400" baseline="0" dirty="0"/>
          </a:p>
          <a:p>
            <a:pPr marL="171450" indent="-171450">
              <a:buFont typeface="Arial"/>
              <a:buChar char="•"/>
            </a:pPr>
            <a:r>
              <a:rPr lang="en-US" sz="1400" baseline="0" dirty="0"/>
              <a:t>Our root system supports us. (stability, foundation)</a:t>
            </a:r>
          </a:p>
          <a:p>
            <a:pPr marL="171450" indent="-171450">
              <a:buFont typeface="Arial"/>
              <a:buChar char="•"/>
            </a:pPr>
            <a:endParaRPr lang="en-US" sz="1400" baseline="0" dirty="0"/>
          </a:p>
          <a:p>
            <a:pPr marL="171450" indent="-171450">
              <a:buFont typeface="Arial"/>
              <a:buChar char="•"/>
            </a:pPr>
            <a:r>
              <a:rPr lang="en-US" sz="1400" baseline="0" dirty="0"/>
              <a:t>Our roots must be in the word of God, prayer, worship, and obedience </a:t>
            </a:r>
            <a:r>
              <a:rPr lang="en-US" sz="1400" b="1" baseline="0" dirty="0"/>
              <a:t>when no one is looking</a:t>
            </a:r>
            <a:r>
              <a:rPr lang="en-US" sz="1400" baseline="0" dirty="0"/>
              <a:t>.</a:t>
            </a:r>
          </a:p>
          <a:p>
            <a:pPr marL="171450" indent="-171450">
              <a:buFont typeface="Arial"/>
              <a:buChar char="•"/>
            </a:pPr>
            <a:endParaRPr lang="en-US" sz="1400" baseline="0" dirty="0"/>
          </a:p>
          <a:p>
            <a:pPr marL="171450" indent="-171450">
              <a:buFont typeface="Arial"/>
              <a:buChar char="•"/>
            </a:pPr>
            <a:r>
              <a:rPr lang="en-US" sz="1400" baseline="0" dirty="0"/>
              <a:t>The leaves on our tree are the visible aspects of our walk with God.</a:t>
            </a:r>
          </a:p>
          <a:p>
            <a:pPr marL="171450" indent="-171450">
              <a:buFont typeface="Arial"/>
              <a:buChar char="•"/>
            </a:pPr>
            <a:endParaRPr lang="en-US" sz="1400" baseline="0" dirty="0"/>
          </a:p>
          <a:p>
            <a:pPr marL="171450" indent="-171450">
              <a:buFont typeface="Arial"/>
              <a:buChar char="•"/>
            </a:pPr>
            <a:r>
              <a:rPr lang="en-US" sz="1400" baseline="0" dirty="0"/>
              <a:t>Fruit is the good works that we produce out of our walk with God.</a:t>
            </a:r>
          </a:p>
          <a:p>
            <a:pPr marL="171450" indent="-171450">
              <a:buFont typeface="Arial"/>
              <a:buChar char="•"/>
            </a:pPr>
            <a:endParaRPr lang="en-US" sz="1400" baseline="0" dirty="0"/>
          </a:p>
          <a:p>
            <a:pPr marL="171450" indent="-171450">
              <a:buFont typeface="Arial"/>
              <a:buChar char="•"/>
            </a:pPr>
            <a:r>
              <a:rPr lang="en-US" sz="1400" baseline="0" dirty="0"/>
              <a:t>Others enjoy the fruit that we produce.</a:t>
            </a:r>
          </a:p>
          <a:p>
            <a:pPr marL="171450" indent="-171450">
              <a:buFont typeface="Arial"/>
              <a:buChar char="•"/>
            </a:pPr>
            <a:endParaRPr lang="en-US" sz="1400" baseline="0" dirty="0"/>
          </a:p>
          <a:p>
            <a:pPr marL="171450" indent="-171450">
              <a:buFont typeface="Arial"/>
              <a:buChar char="•"/>
            </a:pPr>
            <a:r>
              <a:rPr lang="en-US" sz="1400" baseline="0" dirty="0"/>
              <a:t>Our church should be full of the fruit of the Spirit</a:t>
            </a:r>
            <a:endParaRPr lang="en-US" sz="1400" dirty="0"/>
          </a:p>
        </p:txBody>
      </p:sp>
      <p:sp>
        <p:nvSpPr>
          <p:cNvPr id="4" name="Slide Number Placeholder 3"/>
          <p:cNvSpPr>
            <a:spLocks noGrp="1"/>
          </p:cNvSpPr>
          <p:nvPr>
            <p:ph type="sldNum" sz="quarter" idx="10"/>
          </p:nvPr>
        </p:nvSpPr>
        <p:spPr/>
        <p:txBody>
          <a:bodyPr/>
          <a:lstStyle/>
          <a:p>
            <a:fld id="{347E24D1-BA45-7043-BCF8-BD8422989279}" type="slidenum">
              <a:rPr lang="en-US" smtClean="0"/>
              <a:t>14</a:t>
            </a:fld>
            <a:endParaRPr lang="en-US"/>
          </a:p>
        </p:txBody>
      </p:sp>
    </p:spTree>
    <p:extLst>
      <p:ext uri="{BB962C8B-B14F-4D97-AF65-F5344CB8AC3E}">
        <p14:creationId xmlns:p14="http://schemas.microsoft.com/office/powerpoint/2010/main" val="40012262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solidFill>
                  <a:srgbClr val="000000"/>
                </a:solidFill>
              </a:rPr>
              <a:t>We should bear fruit as a </a:t>
            </a:r>
            <a:r>
              <a:rPr lang="en-US" sz="1600" u="sng" dirty="0">
                <a:solidFill>
                  <a:srgbClr val="000000"/>
                </a:solidFill>
              </a:rPr>
              <a:t>result</a:t>
            </a:r>
            <a:r>
              <a:rPr lang="en-US" sz="1600" dirty="0">
                <a:solidFill>
                  <a:srgbClr val="000000"/>
                </a:solidFill>
              </a:rPr>
              <a:t> of our salvation,</a:t>
            </a:r>
            <a:r>
              <a:rPr lang="en-US" sz="1600" baseline="0" dirty="0">
                <a:solidFill>
                  <a:srgbClr val="000000"/>
                </a:solidFill>
              </a:rPr>
              <a:t> not as a way to </a:t>
            </a:r>
            <a:r>
              <a:rPr lang="en-US" sz="1600" u="sng" baseline="0" dirty="0">
                <a:solidFill>
                  <a:srgbClr val="000000"/>
                </a:solidFill>
              </a:rPr>
              <a:t>attain</a:t>
            </a:r>
            <a:r>
              <a:rPr lang="en-US" sz="1600" baseline="0" dirty="0">
                <a:solidFill>
                  <a:srgbClr val="000000"/>
                </a:solidFill>
              </a:rPr>
              <a:t> salvation.</a:t>
            </a:r>
            <a:endParaRPr lang="en-US" sz="1600" dirty="0">
              <a:solidFill>
                <a:srgbClr val="000000"/>
              </a:solidFill>
            </a:endParaRPr>
          </a:p>
          <a:p>
            <a:endParaRPr lang="en-US" sz="1600" b="1" dirty="0">
              <a:solidFill>
                <a:srgbClr val="000000"/>
              </a:solidFill>
            </a:endParaRPr>
          </a:p>
          <a:p>
            <a:r>
              <a:rPr lang="en-US" sz="1600" b="1" dirty="0">
                <a:solidFill>
                  <a:srgbClr val="000000"/>
                </a:solidFill>
              </a:rPr>
              <a:t>Salvation is not attained by works, but through Jesus Christ and obedience to His plan.</a:t>
            </a:r>
          </a:p>
          <a:p>
            <a:endParaRPr lang="en-US" sz="1600" dirty="0">
              <a:solidFill>
                <a:srgbClr val="000000"/>
              </a:solidFill>
            </a:endParaRPr>
          </a:p>
          <a:p>
            <a:pPr marL="285750" indent="-285750">
              <a:buFont typeface="Arial"/>
              <a:buChar char="•"/>
            </a:pPr>
            <a:r>
              <a:rPr lang="en-US" sz="1600" b="1" dirty="0">
                <a:solidFill>
                  <a:srgbClr val="000000"/>
                </a:solidFill>
              </a:rPr>
              <a:t>READ:</a:t>
            </a:r>
            <a:r>
              <a:rPr lang="en-US" sz="1600" b="1" baseline="0" dirty="0">
                <a:solidFill>
                  <a:srgbClr val="000000"/>
                </a:solidFill>
              </a:rPr>
              <a:t> </a:t>
            </a:r>
            <a:r>
              <a:rPr lang="en-US" sz="1600" baseline="0" dirty="0">
                <a:solidFill>
                  <a:srgbClr val="000000"/>
                </a:solidFill>
              </a:rPr>
              <a:t>Ephesians 2:8-10</a:t>
            </a:r>
          </a:p>
          <a:p>
            <a:pPr marL="285750" indent="-285750">
              <a:buFont typeface="Arial"/>
              <a:buChar char="•"/>
            </a:pPr>
            <a:endParaRPr lang="en-US" sz="1600" baseline="0" dirty="0">
              <a:solidFill>
                <a:srgbClr val="000000"/>
              </a:solidFill>
            </a:endParaRPr>
          </a:p>
          <a:p>
            <a:pPr marL="285750" indent="-285750">
              <a:buFont typeface="Arial"/>
              <a:buChar char="•"/>
            </a:pPr>
            <a:r>
              <a:rPr lang="en-US" sz="1600" baseline="0" dirty="0">
                <a:solidFill>
                  <a:srgbClr val="000000"/>
                </a:solidFill>
              </a:rPr>
              <a:t>God sees our true motives and intentions.</a:t>
            </a:r>
          </a:p>
          <a:p>
            <a:pPr marL="285750" indent="-285750">
              <a:buFont typeface="Arial"/>
              <a:buChar char="•"/>
            </a:pPr>
            <a:endParaRPr lang="en-US" sz="1600" baseline="0" dirty="0">
              <a:solidFill>
                <a:srgbClr val="000000"/>
              </a:solidFill>
            </a:endParaRPr>
          </a:p>
          <a:p>
            <a:pPr marL="285750" indent="-285750">
              <a:buFont typeface="Arial"/>
              <a:buChar char="•"/>
            </a:pPr>
            <a:r>
              <a:rPr lang="en-US" sz="1600" baseline="0" dirty="0">
                <a:solidFill>
                  <a:srgbClr val="000000"/>
                </a:solidFill>
              </a:rPr>
              <a:t>We can’t earn salvation, it comes from a </a:t>
            </a:r>
            <a:r>
              <a:rPr lang="en-US" sz="1600" b="1" baseline="0" dirty="0">
                <a:solidFill>
                  <a:srgbClr val="000000"/>
                </a:solidFill>
              </a:rPr>
              <a:t>genuine change of heart</a:t>
            </a:r>
            <a:r>
              <a:rPr lang="en-US" sz="1600" baseline="0" dirty="0">
                <a:solidFill>
                  <a:srgbClr val="000000"/>
                </a:solidFill>
              </a:rPr>
              <a:t>.</a:t>
            </a:r>
          </a:p>
          <a:p>
            <a:endParaRPr lang="en-US" sz="1800" baseline="0" dirty="0">
              <a:solidFill>
                <a:srgbClr val="000000"/>
              </a:solidFill>
            </a:endParaRPr>
          </a:p>
          <a:p>
            <a:endParaRPr lang="en-US" sz="1800" dirty="0">
              <a:solidFill>
                <a:srgbClr val="000000"/>
              </a:solidFill>
            </a:endParaRPr>
          </a:p>
          <a:p>
            <a:endParaRPr lang="en-US" sz="1800" dirty="0">
              <a:solidFill>
                <a:srgbClr val="000000"/>
              </a:solidFill>
            </a:endParaRPr>
          </a:p>
        </p:txBody>
      </p:sp>
      <p:sp>
        <p:nvSpPr>
          <p:cNvPr id="4" name="Slide Number Placeholder 3"/>
          <p:cNvSpPr>
            <a:spLocks noGrp="1"/>
          </p:cNvSpPr>
          <p:nvPr>
            <p:ph type="sldNum" sz="quarter" idx="10"/>
          </p:nvPr>
        </p:nvSpPr>
        <p:spPr/>
        <p:txBody>
          <a:bodyPr/>
          <a:lstStyle/>
          <a:p>
            <a:fld id="{347E24D1-BA45-7043-BCF8-BD8422989279}" type="slidenum">
              <a:rPr lang="en-US" smtClean="0"/>
              <a:t>15</a:t>
            </a:fld>
            <a:endParaRPr lang="en-US"/>
          </a:p>
        </p:txBody>
      </p:sp>
    </p:spTree>
    <p:extLst>
      <p:ext uri="{BB962C8B-B14F-4D97-AF65-F5344CB8AC3E}">
        <p14:creationId xmlns:p14="http://schemas.microsoft.com/office/powerpoint/2010/main" val="34415863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399"/>
            <a:ext cx="5486400" cy="4341813"/>
          </a:xfrm>
        </p:spPr>
        <p:txBody>
          <a:bodyPr/>
          <a:lstStyle/>
          <a:p>
            <a:r>
              <a:rPr lang="en-US" sz="1600" b="1" dirty="0">
                <a:solidFill>
                  <a:srgbClr val="000000"/>
                </a:solidFill>
              </a:rPr>
              <a:t>We need to be serious about our walk with God and make pleasing Him a priority.</a:t>
            </a:r>
          </a:p>
          <a:p>
            <a:endParaRPr lang="en-US" sz="1600" dirty="0">
              <a:solidFill>
                <a:srgbClr val="000000"/>
              </a:solidFill>
            </a:endParaRPr>
          </a:p>
          <a:p>
            <a:pPr marL="285750" indent="-285750">
              <a:buFont typeface="Arial"/>
              <a:buChar char="•"/>
            </a:pPr>
            <a:r>
              <a:rPr lang="en-US" sz="1600" dirty="0">
                <a:solidFill>
                  <a:srgbClr val="000000"/>
                </a:solidFill>
              </a:rPr>
              <a:t>God desires</a:t>
            </a:r>
            <a:r>
              <a:rPr lang="en-US" sz="1600" baseline="0" dirty="0">
                <a:solidFill>
                  <a:srgbClr val="000000"/>
                </a:solidFill>
              </a:rPr>
              <a:t> to be our purpose and passion in life.</a:t>
            </a:r>
          </a:p>
          <a:p>
            <a:pPr marL="285750" indent="-285750">
              <a:buFont typeface="Arial"/>
              <a:buChar char="•"/>
            </a:pPr>
            <a:endParaRPr lang="en-US" sz="1600" baseline="0" dirty="0">
              <a:solidFill>
                <a:srgbClr val="000000"/>
              </a:solidFill>
            </a:endParaRPr>
          </a:p>
          <a:p>
            <a:pPr marL="285750" indent="-285750">
              <a:buFont typeface="Arial"/>
              <a:buChar char="•"/>
            </a:pPr>
            <a:r>
              <a:rPr lang="en-US" sz="1600" baseline="0" dirty="0">
                <a:solidFill>
                  <a:srgbClr val="000000"/>
                </a:solidFill>
              </a:rPr>
              <a:t>He is not interested in religious duty to appear good to others.</a:t>
            </a:r>
          </a:p>
          <a:p>
            <a:pPr marL="285750" indent="-285750">
              <a:buFont typeface="Arial"/>
              <a:buChar char="•"/>
            </a:pPr>
            <a:endParaRPr lang="en-US" sz="1600" baseline="0" dirty="0">
              <a:solidFill>
                <a:srgbClr val="000000"/>
              </a:solidFill>
            </a:endParaRPr>
          </a:p>
          <a:p>
            <a:pPr marL="285750" indent="-285750">
              <a:buFont typeface="Arial"/>
              <a:buChar char="•"/>
            </a:pPr>
            <a:r>
              <a:rPr lang="en-US" sz="1600" b="1" baseline="0" dirty="0">
                <a:solidFill>
                  <a:srgbClr val="000000"/>
                </a:solidFill>
              </a:rPr>
              <a:t>READ</a:t>
            </a:r>
            <a:r>
              <a:rPr lang="en-US" sz="1600" baseline="0" dirty="0">
                <a:solidFill>
                  <a:srgbClr val="000000"/>
                </a:solidFill>
              </a:rPr>
              <a:t>: Philippians 2:12-15</a:t>
            </a:r>
          </a:p>
          <a:p>
            <a:pPr marL="285750" indent="-285750">
              <a:buFont typeface="Arial"/>
              <a:buChar char="•"/>
            </a:pPr>
            <a:endParaRPr lang="en-US" sz="1600" baseline="0" dirty="0">
              <a:solidFill>
                <a:srgbClr val="000000"/>
              </a:solidFill>
            </a:endParaRPr>
          </a:p>
          <a:p>
            <a:pPr marL="285750" indent="-285750">
              <a:buFont typeface="Arial"/>
              <a:buChar char="•"/>
            </a:pPr>
            <a:r>
              <a:rPr lang="en-US" sz="1600" baseline="0" dirty="0">
                <a:solidFill>
                  <a:srgbClr val="000000"/>
                </a:solidFill>
              </a:rPr>
              <a:t>We should be </a:t>
            </a:r>
            <a:r>
              <a:rPr lang="en-US" sz="1600" u="sng" baseline="0" dirty="0">
                <a:solidFill>
                  <a:srgbClr val="000000"/>
                </a:solidFill>
              </a:rPr>
              <a:t>very</a:t>
            </a:r>
            <a:r>
              <a:rPr lang="en-US" sz="1600" baseline="0" dirty="0">
                <a:solidFill>
                  <a:srgbClr val="000000"/>
                </a:solidFill>
              </a:rPr>
              <a:t> concerned about showing the results of our salvation.</a:t>
            </a:r>
          </a:p>
          <a:p>
            <a:pPr marL="285750" indent="-285750">
              <a:buFont typeface="Arial"/>
              <a:buChar char="•"/>
            </a:pPr>
            <a:endParaRPr lang="en-US" sz="1600" baseline="0" dirty="0">
              <a:solidFill>
                <a:srgbClr val="000000"/>
              </a:solidFill>
            </a:endParaRPr>
          </a:p>
          <a:p>
            <a:pPr marL="285750" indent="-285750">
              <a:buFont typeface="Arial"/>
              <a:buChar char="•"/>
            </a:pPr>
            <a:r>
              <a:rPr lang="en-US" sz="1600" baseline="0" dirty="0">
                <a:solidFill>
                  <a:srgbClr val="000000"/>
                </a:solidFill>
              </a:rPr>
              <a:t>This will be a blessing to other believers in the church.</a:t>
            </a:r>
            <a:endParaRPr lang="en-US" sz="1600" dirty="0">
              <a:solidFill>
                <a:srgbClr val="000000"/>
              </a:solidFill>
            </a:endParaRPr>
          </a:p>
          <a:p>
            <a:endParaRPr lang="en-US" sz="1600" dirty="0">
              <a:solidFill>
                <a:srgbClr val="000000"/>
              </a:solidFill>
            </a:endParaRPr>
          </a:p>
        </p:txBody>
      </p:sp>
      <p:sp>
        <p:nvSpPr>
          <p:cNvPr id="4" name="Slide Number Placeholder 3"/>
          <p:cNvSpPr>
            <a:spLocks noGrp="1"/>
          </p:cNvSpPr>
          <p:nvPr>
            <p:ph type="sldNum" sz="quarter" idx="10"/>
          </p:nvPr>
        </p:nvSpPr>
        <p:spPr/>
        <p:txBody>
          <a:bodyPr/>
          <a:lstStyle/>
          <a:p>
            <a:fld id="{347E24D1-BA45-7043-BCF8-BD8422989279}" type="slidenum">
              <a:rPr lang="en-US" smtClean="0"/>
              <a:t>16</a:t>
            </a:fld>
            <a:endParaRPr lang="en-US"/>
          </a:p>
        </p:txBody>
      </p:sp>
    </p:spTree>
    <p:extLst>
      <p:ext uri="{BB962C8B-B14F-4D97-AF65-F5344CB8AC3E}">
        <p14:creationId xmlns:p14="http://schemas.microsoft.com/office/powerpoint/2010/main" val="7434914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399"/>
            <a:ext cx="5486400" cy="4341813"/>
          </a:xfrm>
        </p:spPr>
        <p:txBody>
          <a:bodyPr/>
          <a:lstStyle/>
          <a:p>
            <a:r>
              <a:rPr lang="en-US" sz="1600" dirty="0">
                <a:solidFill>
                  <a:srgbClr val="000000"/>
                </a:solidFill>
              </a:rPr>
              <a:t>Have</a:t>
            </a:r>
            <a:r>
              <a:rPr lang="en-US" sz="1600" baseline="0" dirty="0">
                <a:solidFill>
                  <a:srgbClr val="000000"/>
                </a:solidFill>
              </a:rPr>
              <a:t> you ever wondered w</a:t>
            </a:r>
            <a:r>
              <a:rPr lang="en-US" sz="1600" dirty="0">
                <a:solidFill>
                  <a:srgbClr val="000000"/>
                </a:solidFill>
              </a:rPr>
              <a:t>hy Jesus had to leave?</a:t>
            </a:r>
          </a:p>
          <a:p>
            <a:endParaRPr lang="en-US" sz="1600" dirty="0">
              <a:solidFill>
                <a:srgbClr val="000000"/>
              </a:solidFill>
            </a:endParaRPr>
          </a:p>
          <a:p>
            <a:pPr marL="285750" indent="-285750">
              <a:buFont typeface="Arial"/>
              <a:buChar char="•"/>
            </a:pPr>
            <a:r>
              <a:rPr lang="en-US" sz="1600" dirty="0">
                <a:solidFill>
                  <a:srgbClr val="000000"/>
                </a:solidFill>
              </a:rPr>
              <a:t>Jesus said it was more beneficial for us that He go</a:t>
            </a:r>
            <a:r>
              <a:rPr lang="en-US" sz="1600" baseline="0" dirty="0">
                <a:solidFill>
                  <a:srgbClr val="000000"/>
                </a:solidFill>
              </a:rPr>
              <a:t> and return in the form of the Holy Spirit.</a:t>
            </a:r>
          </a:p>
          <a:p>
            <a:pPr marL="285750" indent="-285750">
              <a:buFont typeface="Arial"/>
              <a:buChar char="•"/>
            </a:pPr>
            <a:r>
              <a:rPr lang="en-US" sz="1600" b="1" dirty="0">
                <a:solidFill>
                  <a:srgbClr val="000000"/>
                </a:solidFill>
              </a:rPr>
              <a:t>Read: </a:t>
            </a:r>
            <a:r>
              <a:rPr lang="en-US" sz="1600" dirty="0">
                <a:solidFill>
                  <a:srgbClr val="000000"/>
                </a:solidFill>
              </a:rPr>
              <a:t>John 16:7-8</a:t>
            </a:r>
            <a:endParaRPr lang="en-US" sz="1600" baseline="0" dirty="0">
              <a:solidFill>
                <a:srgbClr val="000000"/>
              </a:solidFill>
            </a:endParaRPr>
          </a:p>
          <a:p>
            <a:pPr marL="285750" indent="-285750">
              <a:buFont typeface="Arial"/>
              <a:buChar char="•"/>
            </a:pPr>
            <a:r>
              <a:rPr lang="en-US" sz="1600" baseline="0" dirty="0">
                <a:solidFill>
                  <a:srgbClr val="000000"/>
                </a:solidFill>
              </a:rPr>
              <a:t>When we are filled with the Spirit, we will do the work of Jesus Christ.</a:t>
            </a:r>
          </a:p>
          <a:p>
            <a:pPr marL="285750" indent="-285750">
              <a:buFont typeface="Arial"/>
              <a:buChar char="•"/>
            </a:pPr>
            <a:endParaRPr lang="en-US" sz="1600" dirty="0">
              <a:solidFill>
                <a:srgbClr val="000000"/>
              </a:solidFill>
            </a:endParaRPr>
          </a:p>
          <a:p>
            <a:pPr marL="0" indent="0">
              <a:buFont typeface="Arial"/>
              <a:buNone/>
            </a:pPr>
            <a:r>
              <a:rPr lang="en-US" sz="1600" b="1" dirty="0">
                <a:solidFill>
                  <a:srgbClr val="000000"/>
                </a:solidFill>
              </a:rPr>
              <a:t>The church is described as the body of Christ on Earth.</a:t>
            </a:r>
          </a:p>
          <a:p>
            <a:pPr marL="285750" indent="-285750">
              <a:buFont typeface="Arial"/>
              <a:buChar char="•"/>
            </a:pPr>
            <a:endParaRPr lang="en-US" sz="1600" b="1" dirty="0">
              <a:solidFill>
                <a:srgbClr val="000000"/>
              </a:solidFill>
            </a:endParaRPr>
          </a:p>
          <a:p>
            <a:pPr marL="285750" indent="-285750">
              <a:buFont typeface="Arial"/>
              <a:buChar char="•"/>
            </a:pPr>
            <a:r>
              <a:rPr lang="en-US" sz="1600" b="0" dirty="0">
                <a:solidFill>
                  <a:srgbClr val="000000"/>
                </a:solidFill>
              </a:rPr>
              <a:t>The church was designed to do</a:t>
            </a:r>
            <a:r>
              <a:rPr lang="en-US" sz="1600" b="0" baseline="0" dirty="0">
                <a:solidFill>
                  <a:srgbClr val="000000"/>
                </a:solidFill>
              </a:rPr>
              <a:t> as a group what Jesus did as an individual.</a:t>
            </a:r>
          </a:p>
          <a:p>
            <a:pPr marL="285750" indent="-285750">
              <a:buFont typeface="Arial"/>
              <a:buChar char="•"/>
            </a:pPr>
            <a:r>
              <a:rPr lang="en-US" sz="1600" b="0" baseline="0" dirty="0">
                <a:solidFill>
                  <a:srgbClr val="000000"/>
                </a:solidFill>
              </a:rPr>
              <a:t>The church has five different ministry roles: Apostles, Prophets, Evangelists, Pastors, Teachers.</a:t>
            </a:r>
            <a:endParaRPr lang="en-US" sz="1600" dirty="0">
              <a:solidFill>
                <a:srgbClr val="000000"/>
              </a:solidFill>
            </a:endParaRPr>
          </a:p>
          <a:p>
            <a:pPr marL="285750" indent="-285750">
              <a:buFont typeface="Arial"/>
              <a:buChar char="•"/>
            </a:pPr>
            <a:r>
              <a:rPr lang="en-US" sz="1600" b="1" dirty="0">
                <a:solidFill>
                  <a:srgbClr val="000000"/>
                </a:solidFill>
              </a:rPr>
              <a:t>READ:</a:t>
            </a:r>
            <a:r>
              <a:rPr lang="en-US" sz="1600" b="1" baseline="0" dirty="0">
                <a:solidFill>
                  <a:srgbClr val="000000"/>
                </a:solidFill>
              </a:rPr>
              <a:t> </a:t>
            </a:r>
            <a:r>
              <a:rPr lang="en-US" sz="1600" b="0" baseline="0" dirty="0">
                <a:solidFill>
                  <a:srgbClr val="000000"/>
                </a:solidFill>
              </a:rPr>
              <a:t>Ephesians 4</a:t>
            </a:r>
            <a:endParaRPr lang="en-US" sz="1600" b="0" dirty="0">
              <a:solidFill>
                <a:srgbClr val="000000"/>
              </a:solidFill>
            </a:endParaRPr>
          </a:p>
        </p:txBody>
      </p:sp>
      <p:sp>
        <p:nvSpPr>
          <p:cNvPr id="4" name="Slide Number Placeholder 3"/>
          <p:cNvSpPr>
            <a:spLocks noGrp="1"/>
          </p:cNvSpPr>
          <p:nvPr>
            <p:ph type="sldNum" sz="quarter" idx="10"/>
          </p:nvPr>
        </p:nvSpPr>
        <p:spPr/>
        <p:txBody>
          <a:bodyPr/>
          <a:lstStyle/>
          <a:p>
            <a:fld id="{347E24D1-BA45-7043-BCF8-BD8422989279}" type="slidenum">
              <a:rPr lang="en-US" smtClean="0"/>
              <a:t>17</a:t>
            </a:fld>
            <a:endParaRPr lang="en-US"/>
          </a:p>
        </p:txBody>
      </p:sp>
    </p:spTree>
    <p:extLst>
      <p:ext uri="{BB962C8B-B14F-4D97-AF65-F5344CB8AC3E}">
        <p14:creationId xmlns:p14="http://schemas.microsoft.com/office/powerpoint/2010/main" val="34415863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399"/>
            <a:ext cx="5486400" cy="4432466"/>
          </a:xfrm>
        </p:spPr>
        <p:txBody>
          <a:bodyPr/>
          <a:lstStyle/>
          <a:p>
            <a:r>
              <a:rPr lang="en-US" sz="1600" b="1" dirty="0">
                <a:solidFill>
                  <a:srgbClr val="000000"/>
                </a:solidFill>
              </a:rPr>
              <a:t>God gives spiritual gifts to individual believers to help the church.</a:t>
            </a:r>
          </a:p>
          <a:p>
            <a:endParaRPr lang="en-US" sz="1600" dirty="0">
              <a:solidFill>
                <a:srgbClr val="000000"/>
              </a:solidFill>
            </a:endParaRPr>
          </a:p>
          <a:p>
            <a:r>
              <a:rPr lang="en-US" sz="1600" dirty="0">
                <a:solidFill>
                  <a:srgbClr val="000000"/>
                </a:solidFill>
              </a:rPr>
              <a:t>A gift is a supernatural ability given to an individual to help the church:</a:t>
            </a:r>
          </a:p>
          <a:p>
            <a:endParaRPr lang="en-US" sz="1600" dirty="0">
              <a:solidFill>
                <a:srgbClr val="000000"/>
              </a:solidFill>
            </a:endParaRPr>
          </a:p>
          <a:p>
            <a:pPr marL="285750" indent="-285750">
              <a:buFont typeface="Arial"/>
              <a:buChar char="•"/>
            </a:pPr>
            <a:r>
              <a:rPr lang="en-US" sz="1600" dirty="0">
                <a:solidFill>
                  <a:srgbClr val="000000"/>
                </a:solidFill>
              </a:rPr>
              <a:t>Some of those</a:t>
            </a:r>
            <a:r>
              <a:rPr lang="en-US" sz="1600" baseline="0" dirty="0">
                <a:solidFill>
                  <a:srgbClr val="000000"/>
                </a:solidFill>
              </a:rPr>
              <a:t> gifts are:</a:t>
            </a:r>
            <a:br>
              <a:rPr lang="en-US" sz="1600" baseline="0" dirty="0">
                <a:solidFill>
                  <a:srgbClr val="000000"/>
                </a:solidFill>
              </a:rPr>
            </a:br>
            <a:r>
              <a:rPr lang="en-US" sz="1600" baseline="0" dirty="0">
                <a:solidFill>
                  <a:srgbClr val="000000"/>
                </a:solidFill>
              </a:rPr>
              <a:t>Word of wisdom, word of knowledge, gift of faith, gift of healing, working of miracles, prophecy, discerning of spirits, different kinds of tongues, interpretation of tongues.</a:t>
            </a:r>
          </a:p>
          <a:p>
            <a:pPr marL="285750" indent="-285750">
              <a:buFont typeface="Arial"/>
              <a:buChar char="•"/>
            </a:pPr>
            <a:endParaRPr lang="en-US" sz="1600" baseline="0" dirty="0">
              <a:solidFill>
                <a:srgbClr val="000000"/>
              </a:solidFill>
            </a:endParaRPr>
          </a:p>
          <a:p>
            <a:pPr marL="285750" indent="-285750">
              <a:buFont typeface="Arial"/>
              <a:buChar char="•"/>
            </a:pPr>
            <a:r>
              <a:rPr lang="en-US" sz="1600" b="1" baseline="0" dirty="0">
                <a:solidFill>
                  <a:srgbClr val="000000"/>
                </a:solidFill>
              </a:rPr>
              <a:t>READ: </a:t>
            </a:r>
            <a:r>
              <a:rPr lang="en-US" sz="1600" baseline="0" dirty="0">
                <a:solidFill>
                  <a:srgbClr val="000000"/>
                </a:solidFill>
              </a:rPr>
              <a:t>1 Corinthians 12</a:t>
            </a:r>
          </a:p>
          <a:p>
            <a:endParaRPr lang="en-US" sz="1600" baseline="0" dirty="0">
              <a:solidFill>
                <a:srgbClr val="000000"/>
              </a:solidFill>
            </a:endParaRPr>
          </a:p>
          <a:p>
            <a:r>
              <a:rPr lang="en-US" sz="1600" baseline="0" dirty="0">
                <a:solidFill>
                  <a:srgbClr val="000000"/>
                </a:solidFill>
              </a:rPr>
              <a:t>As Christians, we should should prayerfully seek to be used in these gifts.</a:t>
            </a:r>
            <a:endParaRPr lang="en-US" sz="1600" dirty="0">
              <a:solidFill>
                <a:srgbClr val="000000"/>
              </a:solidFill>
            </a:endParaRPr>
          </a:p>
          <a:p>
            <a:pPr marL="285750" indent="-285750">
              <a:buFont typeface="Arial"/>
              <a:buChar char="•"/>
            </a:pPr>
            <a:endParaRPr lang="en-US" sz="1600" dirty="0">
              <a:solidFill>
                <a:srgbClr val="000000"/>
              </a:solidFill>
            </a:endParaRPr>
          </a:p>
          <a:p>
            <a:pPr marL="285750" indent="-285750">
              <a:buFont typeface="Arial"/>
              <a:buChar char="•"/>
            </a:pPr>
            <a:r>
              <a:rPr lang="en-US" sz="1600" dirty="0">
                <a:solidFill>
                  <a:srgbClr val="000000"/>
                </a:solidFill>
              </a:rPr>
              <a:t>(Give</a:t>
            </a:r>
            <a:r>
              <a:rPr lang="en-US" sz="1600" baseline="0" dirty="0">
                <a:solidFill>
                  <a:srgbClr val="000000"/>
                </a:solidFill>
              </a:rPr>
              <a:t> e</a:t>
            </a:r>
            <a:r>
              <a:rPr lang="en-US" sz="1600" dirty="0">
                <a:solidFill>
                  <a:srgbClr val="000000"/>
                </a:solidFill>
              </a:rPr>
              <a:t>xample</a:t>
            </a:r>
            <a:r>
              <a:rPr lang="en-US" sz="1600" baseline="0" dirty="0">
                <a:solidFill>
                  <a:srgbClr val="000000"/>
                </a:solidFill>
              </a:rPr>
              <a:t> of recent manifestation of the gifts.)</a:t>
            </a:r>
            <a:endParaRPr lang="en-US" sz="1600" dirty="0">
              <a:solidFill>
                <a:srgbClr val="000000"/>
              </a:solidFill>
            </a:endParaRPr>
          </a:p>
        </p:txBody>
      </p:sp>
      <p:sp>
        <p:nvSpPr>
          <p:cNvPr id="4" name="Slide Number Placeholder 3"/>
          <p:cNvSpPr>
            <a:spLocks noGrp="1"/>
          </p:cNvSpPr>
          <p:nvPr>
            <p:ph type="sldNum" sz="quarter" idx="10"/>
          </p:nvPr>
        </p:nvSpPr>
        <p:spPr/>
        <p:txBody>
          <a:bodyPr/>
          <a:lstStyle/>
          <a:p>
            <a:fld id="{347E24D1-BA45-7043-BCF8-BD8422989279}" type="slidenum">
              <a:rPr lang="en-US" smtClean="0"/>
              <a:t>18</a:t>
            </a:fld>
            <a:endParaRPr lang="en-US"/>
          </a:p>
        </p:txBody>
      </p:sp>
    </p:spTree>
    <p:extLst>
      <p:ext uri="{BB962C8B-B14F-4D97-AF65-F5344CB8AC3E}">
        <p14:creationId xmlns:p14="http://schemas.microsoft.com/office/powerpoint/2010/main" val="7434914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71208"/>
          </a:xfrm>
        </p:spPr>
        <p:txBody>
          <a:bodyPr/>
          <a:lstStyle/>
          <a:p>
            <a:r>
              <a:rPr lang="en-US" sz="1400" dirty="0">
                <a:solidFill>
                  <a:srgbClr val="000000"/>
                </a:solidFill>
              </a:rPr>
              <a:t>Why are there so many different religions and denominations?</a:t>
            </a:r>
          </a:p>
          <a:p>
            <a:pPr marL="285750" indent="-285750">
              <a:buFont typeface="Arial"/>
              <a:buChar char="•"/>
            </a:pPr>
            <a:r>
              <a:rPr lang="en-US" sz="1400" dirty="0">
                <a:solidFill>
                  <a:srgbClr val="000000"/>
                </a:solidFill>
              </a:rPr>
              <a:t>In the dark ages, truth was suppressed.</a:t>
            </a:r>
          </a:p>
          <a:p>
            <a:pPr marL="285750" indent="-285750">
              <a:buFont typeface="Arial"/>
              <a:buChar char="•"/>
            </a:pPr>
            <a:r>
              <a:rPr lang="en-US" sz="1400" dirty="0">
                <a:solidFill>
                  <a:srgbClr val="000000"/>
                </a:solidFill>
              </a:rPr>
              <a:t>As truth was restored, new denominations were formed with each revelation.</a:t>
            </a:r>
          </a:p>
          <a:p>
            <a:pPr marL="285750" indent="-285750">
              <a:buFont typeface="Arial"/>
              <a:buChar char="•"/>
            </a:pPr>
            <a:endParaRPr lang="en-US" sz="1400" dirty="0">
              <a:solidFill>
                <a:srgbClr val="000000"/>
              </a:solidFill>
            </a:endParaRPr>
          </a:p>
          <a:p>
            <a:pPr marL="0" indent="0">
              <a:buFont typeface="Arial"/>
              <a:buNone/>
            </a:pPr>
            <a:r>
              <a:rPr lang="en-US" sz="1400" b="1" dirty="0">
                <a:solidFill>
                  <a:srgbClr val="000000"/>
                </a:solidFill>
              </a:rPr>
              <a:t>Satan uses false doctrine to try to corrupt and defeat the church.</a:t>
            </a:r>
            <a:endParaRPr lang="en-US" sz="1400" dirty="0">
              <a:solidFill>
                <a:srgbClr val="000000"/>
              </a:solidFill>
            </a:endParaRPr>
          </a:p>
          <a:p>
            <a:pPr marL="285750" indent="-285750">
              <a:buFont typeface="Arial"/>
              <a:buChar char="•"/>
            </a:pPr>
            <a:r>
              <a:rPr lang="en-US" sz="1400" b="1" dirty="0">
                <a:solidFill>
                  <a:srgbClr val="000000"/>
                </a:solidFill>
              </a:rPr>
              <a:t>READ: </a:t>
            </a:r>
            <a:r>
              <a:rPr lang="en-US" sz="1400" dirty="0">
                <a:solidFill>
                  <a:srgbClr val="000000"/>
                </a:solidFill>
              </a:rPr>
              <a:t>Jude 1:3-4</a:t>
            </a:r>
          </a:p>
          <a:p>
            <a:pPr marL="285750" indent="-285750">
              <a:buFont typeface="Arial"/>
              <a:buChar char="•"/>
            </a:pPr>
            <a:r>
              <a:rPr lang="en-US" sz="1400" dirty="0">
                <a:solidFill>
                  <a:srgbClr val="000000"/>
                </a:solidFill>
              </a:rPr>
              <a:t>This is why studying the scriptures is so important.</a:t>
            </a:r>
          </a:p>
          <a:p>
            <a:pPr marL="285750" indent="-285750">
              <a:buFont typeface="Arial"/>
              <a:buChar char="•"/>
            </a:pPr>
            <a:endParaRPr lang="en-US" sz="1400" dirty="0">
              <a:solidFill>
                <a:srgbClr val="000000"/>
              </a:solidFill>
            </a:endParaRPr>
          </a:p>
          <a:p>
            <a:pPr marL="0" indent="0">
              <a:buFont typeface="Arial"/>
              <a:buNone/>
            </a:pPr>
            <a:r>
              <a:rPr lang="en-US" sz="1400" dirty="0">
                <a:solidFill>
                  <a:srgbClr val="000000"/>
                </a:solidFill>
              </a:rPr>
              <a:t>Here are some examples of false doctrines:</a:t>
            </a:r>
          </a:p>
          <a:p>
            <a:pPr marL="285750" indent="-285750">
              <a:buFont typeface="Arial"/>
              <a:buChar char="•"/>
            </a:pPr>
            <a:r>
              <a:rPr lang="en-US" sz="1400" dirty="0">
                <a:solidFill>
                  <a:srgbClr val="000000"/>
                </a:solidFill>
              </a:rPr>
              <a:t>Unscriptural teachings and traditions of men</a:t>
            </a:r>
          </a:p>
          <a:p>
            <a:pPr marL="285750" indent="-285750">
              <a:buFont typeface="Arial"/>
              <a:buChar char="•"/>
            </a:pPr>
            <a:r>
              <a:rPr lang="en-US" sz="1400" baseline="0" dirty="0">
                <a:solidFill>
                  <a:srgbClr val="000000"/>
                </a:solidFill>
              </a:rPr>
              <a:t>Salvation earned by works, not grace.</a:t>
            </a:r>
          </a:p>
          <a:p>
            <a:pPr marL="285750" indent="-285750">
              <a:buFont typeface="Arial"/>
              <a:buChar char="•"/>
            </a:pPr>
            <a:r>
              <a:rPr lang="en-US" sz="1400" baseline="0" dirty="0">
                <a:solidFill>
                  <a:srgbClr val="000000"/>
                </a:solidFill>
              </a:rPr>
              <a:t>Sin is permissible under grace.</a:t>
            </a:r>
          </a:p>
          <a:p>
            <a:pPr marL="285750" indent="-285750">
              <a:buFont typeface="Arial"/>
              <a:buChar char="•"/>
            </a:pPr>
            <a:r>
              <a:rPr lang="en-US" sz="1400" baseline="0" dirty="0">
                <a:solidFill>
                  <a:srgbClr val="000000"/>
                </a:solidFill>
              </a:rPr>
              <a:t>Everyone will be saved, regardless of whether they obey the gospel.</a:t>
            </a:r>
          </a:p>
          <a:p>
            <a:pPr marL="285750" indent="-285750">
              <a:buFont typeface="Arial"/>
              <a:buChar char="•"/>
            </a:pPr>
            <a:endParaRPr lang="en-US" sz="1400" baseline="0" dirty="0">
              <a:solidFill>
                <a:srgbClr val="000000"/>
              </a:solidFill>
            </a:endParaRPr>
          </a:p>
          <a:p>
            <a:pPr marL="0" indent="0">
              <a:buFont typeface="Arial"/>
              <a:buNone/>
            </a:pPr>
            <a:r>
              <a:rPr lang="en-US" sz="1400" baseline="0" dirty="0">
                <a:solidFill>
                  <a:srgbClr val="000000"/>
                </a:solidFill>
              </a:rPr>
              <a:t>It is very important that we stay alert at all times and are balanced in Spirit and Truth.</a:t>
            </a:r>
            <a:endParaRPr lang="en-US" sz="1400" dirty="0">
              <a:solidFill>
                <a:srgbClr val="000000"/>
              </a:solidFill>
            </a:endParaRPr>
          </a:p>
        </p:txBody>
      </p:sp>
      <p:sp>
        <p:nvSpPr>
          <p:cNvPr id="4" name="Slide Number Placeholder 3"/>
          <p:cNvSpPr>
            <a:spLocks noGrp="1"/>
          </p:cNvSpPr>
          <p:nvPr>
            <p:ph type="sldNum" sz="quarter" idx="10"/>
          </p:nvPr>
        </p:nvSpPr>
        <p:spPr/>
        <p:txBody>
          <a:bodyPr/>
          <a:lstStyle/>
          <a:p>
            <a:fld id="{347E24D1-BA45-7043-BCF8-BD8422989279}" type="slidenum">
              <a:rPr lang="en-US" smtClean="0"/>
              <a:t>19</a:t>
            </a:fld>
            <a:endParaRPr lang="en-US"/>
          </a:p>
        </p:txBody>
      </p:sp>
    </p:spTree>
    <p:extLst>
      <p:ext uri="{BB962C8B-B14F-4D97-AF65-F5344CB8AC3E}">
        <p14:creationId xmlns:p14="http://schemas.microsoft.com/office/powerpoint/2010/main" val="3441586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solidFill>
                  <a:srgbClr val="000000"/>
                </a:solidFill>
              </a:rPr>
              <a:t>Overview of The</a:t>
            </a:r>
            <a:r>
              <a:rPr lang="en-US" sz="1600" baseline="0" dirty="0">
                <a:solidFill>
                  <a:srgbClr val="000000"/>
                </a:solidFill>
              </a:rPr>
              <a:t> Bible 101 course:</a:t>
            </a:r>
          </a:p>
          <a:p>
            <a:endParaRPr lang="en-US" sz="1600" baseline="0" dirty="0">
              <a:solidFill>
                <a:srgbClr val="000000"/>
              </a:solidFill>
            </a:endParaRPr>
          </a:p>
          <a:p>
            <a:r>
              <a:rPr lang="en-US" sz="1600" baseline="0" dirty="0">
                <a:solidFill>
                  <a:srgbClr val="000000"/>
                </a:solidFill>
              </a:rPr>
              <a:t>Lesson 1: The Problem. Why do we need saved? (Genesis)</a:t>
            </a:r>
          </a:p>
          <a:p>
            <a:endParaRPr lang="en-US" sz="1600" baseline="0" dirty="0">
              <a:solidFill>
                <a:srgbClr val="000000"/>
              </a:solidFill>
            </a:endParaRPr>
          </a:p>
          <a:p>
            <a:r>
              <a:rPr lang="en-US" sz="1600" b="0" baseline="0" dirty="0">
                <a:solidFill>
                  <a:srgbClr val="000000"/>
                </a:solidFill>
              </a:rPr>
              <a:t>Lesson 2: The Plan: God reveals His plan through the ancient nation of Israel. (Exodus- Malachi)</a:t>
            </a:r>
          </a:p>
          <a:p>
            <a:endParaRPr lang="en-US" sz="1600" b="1" baseline="0" dirty="0">
              <a:solidFill>
                <a:srgbClr val="000000"/>
              </a:solidFill>
            </a:endParaRPr>
          </a:p>
          <a:p>
            <a:r>
              <a:rPr lang="en-US" sz="1600" b="0" baseline="0" dirty="0">
                <a:solidFill>
                  <a:srgbClr val="000000"/>
                </a:solidFill>
              </a:rPr>
              <a:t>Lesson 3: The Solution: God sends His Son, Jesus Christ, to solve the sin problem. (Matthew - Acts)</a:t>
            </a:r>
          </a:p>
          <a:p>
            <a:endParaRPr lang="en-US" sz="1600" baseline="0" dirty="0">
              <a:solidFill>
                <a:srgbClr val="000000"/>
              </a:solidFill>
            </a:endParaRPr>
          </a:p>
          <a:p>
            <a:r>
              <a:rPr lang="en-US" sz="1600" b="1" baseline="0" dirty="0">
                <a:solidFill>
                  <a:srgbClr val="000000"/>
                </a:solidFill>
              </a:rPr>
              <a:t>Lesson 4: The Journey: Living the Christian life.  </a:t>
            </a:r>
          </a:p>
          <a:p>
            <a:r>
              <a:rPr lang="en-US" sz="1600" b="1" baseline="0" dirty="0">
                <a:solidFill>
                  <a:srgbClr val="000000"/>
                </a:solidFill>
              </a:rPr>
              <a:t>(Romans - Revelation)</a:t>
            </a:r>
            <a:endParaRPr lang="en-US" sz="1600" b="1" dirty="0">
              <a:solidFill>
                <a:srgbClr val="000000"/>
              </a:solidFill>
            </a:endParaRPr>
          </a:p>
          <a:p>
            <a:endParaRPr lang="en-US" sz="1800" b="1" dirty="0">
              <a:solidFill>
                <a:srgbClr val="000000"/>
              </a:solidFill>
            </a:endParaRPr>
          </a:p>
        </p:txBody>
      </p:sp>
      <p:sp>
        <p:nvSpPr>
          <p:cNvPr id="4" name="Slide Number Placeholder 3"/>
          <p:cNvSpPr>
            <a:spLocks noGrp="1"/>
          </p:cNvSpPr>
          <p:nvPr>
            <p:ph type="sldNum" sz="quarter" idx="10"/>
          </p:nvPr>
        </p:nvSpPr>
        <p:spPr/>
        <p:txBody>
          <a:bodyPr/>
          <a:lstStyle/>
          <a:p>
            <a:fld id="{347E24D1-BA45-7043-BCF8-BD8422989279}" type="slidenum">
              <a:rPr lang="en-US" smtClean="0"/>
              <a:t>2</a:t>
            </a:fld>
            <a:endParaRPr lang="en-US"/>
          </a:p>
        </p:txBody>
      </p:sp>
    </p:spTree>
    <p:extLst>
      <p:ext uri="{BB962C8B-B14F-4D97-AF65-F5344CB8AC3E}">
        <p14:creationId xmlns:p14="http://schemas.microsoft.com/office/powerpoint/2010/main" val="34137118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399"/>
            <a:ext cx="5486400" cy="4341814"/>
          </a:xfrm>
        </p:spPr>
        <p:txBody>
          <a:bodyPr/>
          <a:lstStyle/>
          <a:p>
            <a:r>
              <a:rPr lang="en-US" sz="1600" dirty="0">
                <a:solidFill>
                  <a:srgbClr val="000000"/>
                </a:solidFill>
              </a:rPr>
              <a:t>The</a:t>
            </a:r>
            <a:r>
              <a:rPr lang="en-US" sz="1600" baseline="0" dirty="0">
                <a:solidFill>
                  <a:srgbClr val="000000"/>
                </a:solidFill>
              </a:rPr>
              <a:t> last book of the Bible, Revelation, is a prophetic book that tells the future of the world.</a:t>
            </a:r>
          </a:p>
          <a:p>
            <a:endParaRPr lang="en-US" sz="1600" baseline="0" dirty="0">
              <a:solidFill>
                <a:srgbClr val="000000"/>
              </a:solidFill>
            </a:endParaRPr>
          </a:p>
          <a:p>
            <a:r>
              <a:rPr lang="en-US" sz="1600" baseline="0" dirty="0">
                <a:solidFill>
                  <a:srgbClr val="000000"/>
                </a:solidFill>
              </a:rPr>
              <a:t>So, what is going to happen in the future?</a:t>
            </a:r>
            <a:endParaRPr lang="en-US" sz="1600" dirty="0">
              <a:solidFill>
                <a:srgbClr val="000000"/>
              </a:solidFill>
            </a:endParaRPr>
          </a:p>
          <a:p>
            <a:endParaRPr lang="en-US" sz="1600" dirty="0">
              <a:solidFill>
                <a:srgbClr val="000000"/>
              </a:solidFill>
            </a:endParaRPr>
          </a:p>
          <a:p>
            <a:r>
              <a:rPr lang="en-US" sz="1600" b="1" dirty="0">
                <a:solidFill>
                  <a:srgbClr val="000000"/>
                </a:solidFill>
              </a:rPr>
              <a:t>We are currently in a time of God’s grace and favor known as the Church Age.</a:t>
            </a:r>
          </a:p>
          <a:p>
            <a:pPr marL="285750" indent="-285750">
              <a:buFont typeface="Arial"/>
              <a:buChar char="•"/>
            </a:pPr>
            <a:endParaRPr lang="en-US" sz="1600" b="0" baseline="0" dirty="0">
              <a:solidFill>
                <a:srgbClr val="000000"/>
              </a:solidFill>
            </a:endParaRPr>
          </a:p>
          <a:p>
            <a:pPr marL="285750" indent="-285750">
              <a:buFont typeface="Arial"/>
              <a:buChar char="•"/>
            </a:pPr>
            <a:r>
              <a:rPr lang="en-US" sz="1600" b="0" baseline="0" dirty="0">
                <a:solidFill>
                  <a:srgbClr val="000000"/>
                </a:solidFill>
              </a:rPr>
              <a:t>God is not judging the world at this time.</a:t>
            </a:r>
          </a:p>
          <a:p>
            <a:pPr marL="285750" indent="-285750">
              <a:buFont typeface="Arial"/>
              <a:buChar char="•"/>
            </a:pPr>
            <a:endParaRPr lang="en-US" sz="1600" b="0" baseline="0" dirty="0">
              <a:solidFill>
                <a:srgbClr val="000000"/>
              </a:solidFill>
            </a:endParaRPr>
          </a:p>
          <a:p>
            <a:pPr marL="285750" indent="-285750">
              <a:buFont typeface="Arial"/>
              <a:buChar char="•"/>
            </a:pPr>
            <a:r>
              <a:rPr lang="en-US" sz="1600" b="0" baseline="0" dirty="0">
                <a:solidFill>
                  <a:srgbClr val="000000"/>
                </a:solidFill>
              </a:rPr>
              <a:t>This is the time of God’s grace and favor.</a:t>
            </a:r>
          </a:p>
        </p:txBody>
      </p:sp>
      <p:sp>
        <p:nvSpPr>
          <p:cNvPr id="4" name="Slide Number Placeholder 3"/>
          <p:cNvSpPr>
            <a:spLocks noGrp="1"/>
          </p:cNvSpPr>
          <p:nvPr>
            <p:ph type="sldNum" sz="quarter" idx="10"/>
          </p:nvPr>
        </p:nvSpPr>
        <p:spPr/>
        <p:txBody>
          <a:bodyPr/>
          <a:lstStyle/>
          <a:p>
            <a:fld id="{347E24D1-BA45-7043-BCF8-BD8422989279}" type="slidenum">
              <a:rPr lang="en-US" smtClean="0"/>
              <a:t>20</a:t>
            </a:fld>
            <a:endParaRPr lang="en-US"/>
          </a:p>
        </p:txBody>
      </p:sp>
    </p:spTree>
    <p:extLst>
      <p:ext uri="{BB962C8B-B14F-4D97-AF65-F5344CB8AC3E}">
        <p14:creationId xmlns:p14="http://schemas.microsoft.com/office/powerpoint/2010/main" val="7434914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solidFill>
                  <a:srgbClr val="000000"/>
                </a:solidFill>
              </a:rPr>
              <a:t>Those that are born again will take part in the first resurrection and be judged by God for what they did in His kingdom.</a:t>
            </a:r>
          </a:p>
          <a:p>
            <a:endParaRPr lang="en-US" sz="1400" dirty="0">
              <a:solidFill>
                <a:srgbClr val="000000"/>
              </a:solidFill>
            </a:endParaRPr>
          </a:p>
          <a:p>
            <a:pPr marL="285750" indent="-285750">
              <a:buFont typeface="Arial"/>
              <a:buChar char="•"/>
            </a:pPr>
            <a:r>
              <a:rPr lang="en-US" sz="1400" b="0" dirty="0">
                <a:solidFill>
                  <a:srgbClr val="000000"/>
                </a:solidFill>
              </a:rPr>
              <a:t>At the end of the Church Age</a:t>
            </a:r>
            <a:r>
              <a:rPr lang="en-US" sz="1400" b="0" baseline="0" dirty="0">
                <a:solidFill>
                  <a:srgbClr val="000000"/>
                </a:solidFill>
              </a:rPr>
              <a:t>, God will gather all the believers that have died and are currently alive.</a:t>
            </a:r>
          </a:p>
          <a:p>
            <a:pPr marL="285750" indent="-285750">
              <a:buFont typeface="Arial"/>
              <a:buChar char="•"/>
            </a:pPr>
            <a:endParaRPr lang="en-US" sz="1400" b="0" baseline="0" dirty="0">
              <a:solidFill>
                <a:srgbClr val="000000"/>
              </a:solidFill>
            </a:endParaRPr>
          </a:p>
          <a:p>
            <a:pPr marL="285750" indent="-285750">
              <a:buFont typeface="Arial"/>
              <a:buChar char="•"/>
            </a:pPr>
            <a:r>
              <a:rPr lang="en-US" sz="1400" b="0" baseline="0" dirty="0">
                <a:solidFill>
                  <a:srgbClr val="000000"/>
                </a:solidFill>
              </a:rPr>
              <a:t>This is the first resurrection, also known as the “Rapture”.</a:t>
            </a:r>
          </a:p>
          <a:p>
            <a:pPr marL="285750" indent="-285750">
              <a:buFont typeface="Arial"/>
              <a:buChar char="•"/>
            </a:pPr>
            <a:endParaRPr lang="en-US" sz="1400" b="0" baseline="0" dirty="0">
              <a:solidFill>
                <a:srgbClr val="000000"/>
              </a:solidFill>
            </a:endParaRPr>
          </a:p>
          <a:p>
            <a:pPr marL="285750" indent="-285750">
              <a:buFont typeface="Arial"/>
              <a:buChar char="•"/>
            </a:pPr>
            <a:r>
              <a:rPr lang="en-US" sz="1400" b="0" baseline="0" dirty="0">
                <a:solidFill>
                  <a:srgbClr val="000000"/>
                </a:solidFill>
              </a:rPr>
              <a:t>All believers will stand before the Judgment Seat of Christ and be rewarded for what we did as Christians here on Earth. (Bema Seat)</a:t>
            </a:r>
          </a:p>
          <a:p>
            <a:endParaRPr lang="en-US" sz="1400" dirty="0">
              <a:solidFill>
                <a:srgbClr val="000000"/>
              </a:solidFill>
            </a:endParaRPr>
          </a:p>
          <a:p>
            <a:pPr marL="285750" indent="-285750">
              <a:buFont typeface="Arial"/>
              <a:buChar char="•"/>
            </a:pPr>
            <a:r>
              <a:rPr lang="en-US" sz="1400" dirty="0">
                <a:solidFill>
                  <a:srgbClr val="000000"/>
                </a:solidFill>
              </a:rPr>
              <a:t>Think about that moment. Do</a:t>
            </a:r>
            <a:r>
              <a:rPr lang="en-US" sz="1400" baseline="0" dirty="0">
                <a:solidFill>
                  <a:srgbClr val="000000"/>
                </a:solidFill>
              </a:rPr>
              <a:t> you </a:t>
            </a:r>
            <a:r>
              <a:rPr lang="en-US" sz="1400" dirty="0">
                <a:solidFill>
                  <a:srgbClr val="000000"/>
                </a:solidFill>
              </a:rPr>
              <a:t>want to receive a reward? (explain)</a:t>
            </a:r>
          </a:p>
          <a:p>
            <a:pPr marL="285750" indent="-285750">
              <a:buFont typeface="Arial"/>
              <a:buChar char="•"/>
            </a:pPr>
            <a:endParaRPr lang="en-US" sz="1400" dirty="0">
              <a:solidFill>
                <a:srgbClr val="000000"/>
              </a:solidFill>
            </a:endParaRPr>
          </a:p>
          <a:p>
            <a:pPr marL="285750" indent="-285750">
              <a:buFont typeface="Arial"/>
              <a:buChar char="•"/>
            </a:pPr>
            <a:r>
              <a:rPr lang="en-US" sz="1400" b="1" dirty="0">
                <a:solidFill>
                  <a:srgbClr val="000000"/>
                </a:solidFill>
              </a:rPr>
              <a:t>READ: </a:t>
            </a:r>
            <a:r>
              <a:rPr lang="en-US" sz="1400" b="0" dirty="0">
                <a:solidFill>
                  <a:srgbClr val="000000"/>
                </a:solidFill>
              </a:rPr>
              <a:t>2 Corinthians 5:9-10</a:t>
            </a:r>
          </a:p>
          <a:p>
            <a:pPr marL="285750" indent="-285750">
              <a:buFont typeface="Arial"/>
              <a:buChar char="•"/>
            </a:pPr>
            <a:endParaRPr lang="en-US" sz="1400" dirty="0">
              <a:solidFill>
                <a:srgbClr val="000000"/>
              </a:solidFill>
            </a:endParaRPr>
          </a:p>
          <a:p>
            <a:pPr marL="0" indent="0">
              <a:buFont typeface="Arial"/>
              <a:buNone/>
            </a:pPr>
            <a:r>
              <a:rPr lang="en-US" sz="1400" dirty="0">
                <a:solidFill>
                  <a:srgbClr val="000000"/>
                </a:solidFill>
              </a:rPr>
              <a:t>What will happen to those that reject God?</a:t>
            </a:r>
          </a:p>
        </p:txBody>
      </p:sp>
      <p:sp>
        <p:nvSpPr>
          <p:cNvPr id="4" name="Slide Number Placeholder 3"/>
          <p:cNvSpPr>
            <a:spLocks noGrp="1"/>
          </p:cNvSpPr>
          <p:nvPr>
            <p:ph type="sldNum" sz="quarter" idx="10"/>
          </p:nvPr>
        </p:nvSpPr>
        <p:spPr/>
        <p:txBody>
          <a:bodyPr/>
          <a:lstStyle/>
          <a:p>
            <a:fld id="{347E24D1-BA45-7043-BCF8-BD8422989279}" type="slidenum">
              <a:rPr lang="en-US" smtClean="0"/>
              <a:t>21</a:t>
            </a:fld>
            <a:endParaRPr lang="en-US"/>
          </a:p>
        </p:txBody>
      </p:sp>
    </p:spTree>
    <p:extLst>
      <p:ext uri="{BB962C8B-B14F-4D97-AF65-F5344CB8AC3E}">
        <p14:creationId xmlns:p14="http://schemas.microsoft.com/office/powerpoint/2010/main" val="34415863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399"/>
            <a:ext cx="5486400" cy="4468092"/>
          </a:xfrm>
        </p:spPr>
        <p:txBody>
          <a:bodyPr/>
          <a:lstStyle/>
          <a:p>
            <a:r>
              <a:rPr lang="en-US" sz="1400" b="1" dirty="0">
                <a:solidFill>
                  <a:srgbClr val="000000"/>
                </a:solidFill>
              </a:rPr>
              <a:t>Those who reject God will take part in the second resurrection and be judged at the White Throne Judgment.</a:t>
            </a:r>
          </a:p>
          <a:p>
            <a:endParaRPr lang="en-US" sz="1400" b="0" dirty="0">
              <a:solidFill>
                <a:srgbClr val="000000"/>
              </a:solidFill>
            </a:endParaRPr>
          </a:p>
          <a:p>
            <a:pPr marL="285750" indent="-285750">
              <a:buFont typeface="Arial"/>
              <a:buChar char="•"/>
            </a:pPr>
            <a:r>
              <a:rPr lang="en-US" sz="1400" b="0" dirty="0">
                <a:solidFill>
                  <a:srgbClr val="000000"/>
                </a:solidFill>
              </a:rPr>
              <a:t>After the first resurrection, there will be a terrible time of suffering and punishment for those on Earth.</a:t>
            </a:r>
          </a:p>
          <a:p>
            <a:pPr marL="285750" indent="-285750">
              <a:buFont typeface="Arial"/>
              <a:buChar char="•"/>
            </a:pPr>
            <a:endParaRPr lang="en-US" sz="1400" b="0" dirty="0">
              <a:solidFill>
                <a:srgbClr val="000000"/>
              </a:solidFill>
            </a:endParaRPr>
          </a:p>
          <a:p>
            <a:pPr marL="285750" indent="-285750">
              <a:buFont typeface="Arial"/>
              <a:buChar char="•"/>
            </a:pPr>
            <a:r>
              <a:rPr lang="en-US" sz="1400" b="0" dirty="0">
                <a:solidFill>
                  <a:srgbClr val="000000"/>
                </a:solidFill>
              </a:rPr>
              <a:t>The entire world will be deceived and follow a leader </a:t>
            </a:r>
            <a:r>
              <a:rPr lang="en-US" sz="1400" b="0" baseline="0" dirty="0">
                <a:solidFill>
                  <a:srgbClr val="000000"/>
                </a:solidFill>
              </a:rPr>
              <a:t>called the “Antichrist.”</a:t>
            </a:r>
          </a:p>
          <a:p>
            <a:endParaRPr lang="en-US" sz="1400" b="0" baseline="0" dirty="0">
              <a:solidFill>
                <a:srgbClr val="000000"/>
              </a:solidFill>
            </a:endParaRPr>
          </a:p>
          <a:p>
            <a:pPr marL="285750" indent="-285750">
              <a:buFont typeface="Arial"/>
              <a:buChar char="•"/>
            </a:pPr>
            <a:r>
              <a:rPr lang="en-US" sz="1400" b="0" baseline="0" dirty="0">
                <a:solidFill>
                  <a:srgbClr val="000000"/>
                </a:solidFill>
              </a:rPr>
              <a:t>In the end, Christ Himself will return again and defeat the Antichrist in the Battle of Armageddon.</a:t>
            </a:r>
          </a:p>
          <a:p>
            <a:endParaRPr lang="en-US" sz="1400" b="0" baseline="0" dirty="0">
              <a:solidFill>
                <a:srgbClr val="000000"/>
              </a:solidFill>
            </a:endParaRPr>
          </a:p>
          <a:p>
            <a:pPr marL="285750" indent="-285750">
              <a:buFont typeface="Arial"/>
              <a:buChar char="•"/>
            </a:pPr>
            <a:r>
              <a:rPr lang="en-US" sz="1400" b="0" baseline="0" dirty="0">
                <a:solidFill>
                  <a:srgbClr val="000000"/>
                </a:solidFill>
              </a:rPr>
              <a:t>Then there will be 1000 Years of righteousness, Satan is bound.</a:t>
            </a:r>
          </a:p>
          <a:p>
            <a:pPr marL="285750" indent="-285750">
              <a:buFont typeface="Arial"/>
              <a:buChar char="•"/>
            </a:pPr>
            <a:endParaRPr lang="en-US" sz="1400" b="0" baseline="0" dirty="0">
              <a:solidFill>
                <a:srgbClr val="000000"/>
              </a:solidFill>
            </a:endParaRPr>
          </a:p>
          <a:p>
            <a:pPr marL="285750" indent="-285750">
              <a:buFont typeface="Arial"/>
              <a:buChar char="•"/>
            </a:pPr>
            <a:r>
              <a:rPr lang="en-US" sz="1400" b="0" baseline="0" dirty="0">
                <a:solidFill>
                  <a:srgbClr val="000000"/>
                </a:solidFill>
              </a:rPr>
              <a:t>After the end of the 1000 years, the White Throne Judgment will be held.</a:t>
            </a:r>
          </a:p>
          <a:p>
            <a:pPr marL="285750" indent="-285750">
              <a:buFont typeface="Arial"/>
              <a:buChar char="•"/>
            </a:pPr>
            <a:endParaRPr lang="en-US" sz="1400" b="0" baseline="0" dirty="0">
              <a:solidFill>
                <a:srgbClr val="000000"/>
              </a:solidFill>
            </a:endParaRPr>
          </a:p>
          <a:p>
            <a:pPr marL="285750" indent="-285750">
              <a:buFont typeface="Arial"/>
              <a:buChar char="•"/>
            </a:pPr>
            <a:r>
              <a:rPr lang="en-US" sz="1400" b="0" baseline="0" dirty="0">
                <a:solidFill>
                  <a:srgbClr val="000000"/>
                </a:solidFill>
              </a:rPr>
              <a:t>God will judge all who have died in their sins.</a:t>
            </a:r>
          </a:p>
          <a:p>
            <a:pPr marL="285750" indent="-285750">
              <a:buFont typeface="Arial"/>
              <a:buChar char="•"/>
            </a:pPr>
            <a:endParaRPr lang="en-US" sz="1400" b="0" baseline="0" dirty="0">
              <a:solidFill>
                <a:srgbClr val="000000"/>
              </a:solidFill>
            </a:endParaRPr>
          </a:p>
          <a:p>
            <a:pPr marL="285750" indent="-285750">
              <a:buFont typeface="Arial"/>
              <a:buChar char="•"/>
            </a:pPr>
            <a:r>
              <a:rPr lang="en-US" sz="1400" b="0" baseline="0" dirty="0">
                <a:solidFill>
                  <a:srgbClr val="000000"/>
                </a:solidFill>
              </a:rPr>
              <a:t>This is the second resurrection of the dead.</a:t>
            </a:r>
            <a:endParaRPr lang="en-US" sz="1600" b="0" baseline="0" dirty="0">
              <a:solidFill>
                <a:srgbClr val="000000"/>
              </a:solidFill>
            </a:endParaRPr>
          </a:p>
        </p:txBody>
      </p:sp>
      <p:sp>
        <p:nvSpPr>
          <p:cNvPr id="4" name="Slide Number Placeholder 3"/>
          <p:cNvSpPr>
            <a:spLocks noGrp="1"/>
          </p:cNvSpPr>
          <p:nvPr>
            <p:ph type="sldNum" sz="quarter" idx="10"/>
          </p:nvPr>
        </p:nvSpPr>
        <p:spPr/>
        <p:txBody>
          <a:bodyPr/>
          <a:lstStyle/>
          <a:p>
            <a:fld id="{347E24D1-BA45-7043-BCF8-BD8422989279}" type="slidenum">
              <a:rPr lang="en-US" smtClean="0"/>
              <a:t>22</a:t>
            </a:fld>
            <a:endParaRPr lang="en-US"/>
          </a:p>
        </p:txBody>
      </p:sp>
    </p:spTree>
    <p:extLst>
      <p:ext uri="{BB962C8B-B14F-4D97-AF65-F5344CB8AC3E}">
        <p14:creationId xmlns:p14="http://schemas.microsoft.com/office/powerpoint/2010/main" val="7434914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What are the signs of the end times?</a:t>
            </a:r>
          </a:p>
          <a:p>
            <a:endParaRPr lang="en-US" sz="1600" dirty="0"/>
          </a:p>
          <a:p>
            <a:pPr marL="171450" indent="-171450">
              <a:buFont typeface="Arial"/>
              <a:buChar char="•"/>
            </a:pPr>
            <a:r>
              <a:rPr lang="en-US" sz="1600" b="1" dirty="0"/>
              <a:t>READ</a:t>
            </a:r>
            <a:r>
              <a:rPr lang="en-US" sz="1600" dirty="0"/>
              <a:t>: Matthew 24:3-14, 30-51</a:t>
            </a:r>
          </a:p>
          <a:p>
            <a:pPr marL="171450" indent="-171450">
              <a:buFont typeface="Arial"/>
              <a:buChar char="•"/>
            </a:pPr>
            <a:endParaRPr lang="en-US" sz="1600" dirty="0"/>
          </a:p>
          <a:p>
            <a:r>
              <a:rPr lang="en-US" sz="1600" dirty="0"/>
              <a:t>Are we in the end times? You be the judge.</a:t>
            </a:r>
          </a:p>
          <a:p>
            <a:pPr marL="171450" indent="-171450">
              <a:buFont typeface="Arial"/>
              <a:buChar char="•"/>
            </a:pPr>
            <a:endParaRPr lang="en-US" sz="1600" dirty="0"/>
          </a:p>
          <a:p>
            <a:pPr marL="171450" indent="-171450">
              <a:buFont typeface="Arial"/>
              <a:buChar char="•"/>
            </a:pPr>
            <a:r>
              <a:rPr lang="en-US" sz="1600" dirty="0"/>
              <a:t>We must be ready at all times, regardless.</a:t>
            </a:r>
          </a:p>
          <a:p>
            <a:pPr marL="171450" indent="-171450">
              <a:buFont typeface="Arial"/>
              <a:buChar char="•"/>
            </a:pPr>
            <a:endParaRPr lang="en-US" sz="1600" dirty="0"/>
          </a:p>
          <a:p>
            <a:pPr marL="171450" indent="-171450">
              <a:buFont typeface="Arial"/>
              <a:buChar char="•"/>
            </a:pPr>
            <a:r>
              <a:rPr lang="en-US" sz="1600" dirty="0"/>
              <a:t>Life is uncertain</a:t>
            </a:r>
            <a:r>
              <a:rPr lang="en-US" sz="1600" baseline="0" dirty="0"/>
              <a:t> and could end at any moment.</a:t>
            </a:r>
          </a:p>
          <a:p>
            <a:pPr marL="0" indent="0">
              <a:buFont typeface="Arial"/>
              <a:buNone/>
            </a:pPr>
            <a:endParaRPr lang="en-US" sz="1600" dirty="0"/>
          </a:p>
          <a:p>
            <a:pPr marL="0" indent="0">
              <a:buFont typeface="Arial"/>
              <a:buNone/>
            </a:pPr>
            <a:r>
              <a:rPr lang="en-US" sz="1600" dirty="0"/>
              <a:t>Being aware and prepared for the afterlife is the most important thing you can do.</a:t>
            </a:r>
          </a:p>
        </p:txBody>
      </p:sp>
      <p:sp>
        <p:nvSpPr>
          <p:cNvPr id="4" name="Slide Number Placeholder 3"/>
          <p:cNvSpPr>
            <a:spLocks noGrp="1"/>
          </p:cNvSpPr>
          <p:nvPr>
            <p:ph type="sldNum" sz="quarter" idx="10"/>
          </p:nvPr>
        </p:nvSpPr>
        <p:spPr/>
        <p:txBody>
          <a:bodyPr/>
          <a:lstStyle/>
          <a:p>
            <a:fld id="{347E24D1-BA45-7043-BCF8-BD8422989279}" type="slidenum">
              <a:rPr lang="en-US" smtClean="0"/>
              <a:t>23</a:t>
            </a:fld>
            <a:endParaRPr lang="en-US"/>
          </a:p>
        </p:txBody>
      </p:sp>
    </p:spTree>
    <p:extLst>
      <p:ext uri="{BB962C8B-B14F-4D97-AF65-F5344CB8AC3E}">
        <p14:creationId xmlns:p14="http://schemas.microsoft.com/office/powerpoint/2010/main" val="38306716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399"/>
            <a:ext cx="5486400" cy="4341813"/>
          </a:xfrm>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0" dirty="0">
                <a:solidFill>
                  <a:srgbClr val="000000"/>
                </a:solidFill>
              </a:rPr>
              <a:t>So,</a:t>
            </a:r>
            <a:r>
              <a:rPr lang="en-US" sz="1600" b="0" baseline="0" dirty="0">
                <a:solidFill>
                  <a:srgbClr val="000000"/>
                </a:solidFill>
              </a:rPr>
              <a:t> w</a:t>
            </a:r>
            <a:r>
              <a:rPr lang="en-US" sz="1600" b="0" dirty="0">
                <a:solidFill>
                  <a:srgbClr val="000000"/>
                </a:solidFill>
              </a:rPr>
              <a:t>hat happens to people when they die according to the scriptures?</a:t>
            </a:r>
          </a:p>
          <a:p>
            <a:endParaRPr lang="en-US" sz="1600" dirty="0">
              <a:solidFill>
                <a:srgbClr val="000000"/>
              </a:solidFill>
            </a:endParaRPr>
          </a:p>
          <a:p>
            <a:r>
              <a:rPr lang="en-US" sz="1600" b="1" dirty="0">
                <a:solidFill>
                  <a:srgbClr val="000000"/>
                </a:solidFill>
              </a:rPr>
              <a:t>The final destination of those that obey the gospel is Heaven, a place of reward.</a:t>
            </a:r>
          </a:p>
          <a:p>
            <a:endParaRPr lang="en-US" sz="1600" b="1" dirty="0">
              <a:solidFill>
                <a:srgbClr val="000000"/>
              </a:solidFill>
            </a:endParaRPr>
          </a:p>
          <a:p>
            <a:pPr marL="285750" indent="-285750">
              <a:buFont typeface="Arial"/>
              <a:buChar char="•"/>
            </a:pPr>
            <a:r>
              <a:rPr lang="en-US" sz="1600" b="0" dirty="0">
                <a:solidFill>
                  <a:srgbClr val="000000"/>
                </a:solidFill>
              </a:rPr>
              <a:t>We</a:t>
            </a:r>
            <a:r>
              <a:rPr lang="en-US" sz="1600" b="0" baseline="0" dirty="0">
                <a:solidFill>
                  <a:srgbClr val="000000"/>
                </a:solidFill>
              </a:rPr>
              <a:t> will have new bodies to replace our old, sinful ones.</a:t>
            </a:r>
          </a:p>
          <a:p>
            <a:pPr marL="285750" indent="-285750">
              <a:buFont typeface="Arial"/>
              <a:buChar char="•"/>
            </a:pPr>
            <a:r>
              <a:rPr lang="en-US" sz="1600" b="0" baseline="0" dirty="0">
                <a:solidFill>
                  <a:srgbClr val="000000"/>
                </a:solidFill>
              </a:rPr>
              <a:t>Heaven is not what popular culture has portrayed it to be.</a:t>
            </a:r>
          </a:p>
          <a:p>
            <a:pPr marL="285750" indent="-285750">
              <a:buFont typeface="Arial"/>
              <a:buChar char="•"/>
            </a:pPr>
            <a:r>
              <a:rPr lang="en-US" sz="1600" b="0" dirty="0">
                <a:solidFill>
                  <a:srgbClr val="000000"/>
                </a:solidFill>
              </a:rPr>
              <a:t>1 Corinthians 2:9 says:</a:t>
            </a:r>
            <a:br>
              <a:rPr lang="en-US" sz="1600" b="0" dirty="0">
                <a:solidFill>
                  <a:srgbClr val="000000"/>
                </a:solidFill>
              </a:rPr>
            </a:br>
            <a:r>
              <a:rPr lang="en-US" sz="1600" kern="1200" dirty="0">
                <a:solidFill>
                  <a:schemeClr val="tx1"/>
                </a:solidFill>
              </a:rPr>
              <a:t>That is what the Scriptures mean when they say,</a:t>
            </a:r>
            <a:r>
              <a:rPr lang="en-US" sz="1600" kern="1200" baseline="0" dirty="0">
                <a:solidFill>
                  <a:schemeClr val="tx1"/>
                </a:solidFill>
              </a:rPr>
              <a:t> </a:t>
            </a:r>
            <a:r>
              <a:rPr lang="en-US" sz="1600" kern="1200" dirty="0">
                <a:solidFill>
                  <a:schemeClr val="tx1"/>
                </a:solidFill>
              </a:rPr>
              <a:t>“No eye has seen, no ear has heard,</a:t>
            </a:r>
            <a:r>
              <a:rPr lang="en-US" sz="1600" kern="1200" baseline="0" dirty="0">
                <a:solidFill>
                  <a:schemeClr val="tx1"/>
                </a:solidFill>
              </a:rPr>
              <a:t> </a:t>
            </a:r>
            <a:r>
              <a:rPr lang="en-US" sz="1600" kern="1200" dirty="0">
                <a:solidFill>
                  <a:schemeClr val="tx1"/>
                </a:solidFill>
              </a:rPr>
              <a:t>and no mind has imagined</a:t>
            </a:r>
            <a:r>
              <a:rPr lang="en-US" sz="1600" kern="1200" baseline="0" dirty="0">
                <a:solidFill>
                  <a:schemeClr val="tx1"/>
                </a:solidFill>
              </a:rPr>
              <a:t> </a:t>
            </a:r>
            <a:r>
              <a:rPr lang="en-US" sz="1600" kern="1200" dirty="0">
                <a:solidFill>
                  <a:schemeClr val="tx1"/>
                </a:solidFill>
              </a:rPr>
              <a:t>what God has prepared for those who love him.”</a:t>
            </a:r>
            <a:endParaRPr lang="en-US" sz="1600" dirty="0">
              <a:solidFill>
                <a:srgbClr val="000000"/>
              </a:solidFill>
            </a:endParaRPr>
          </a:p>
          <a:p>
            <a:pPr marL="285750" indent="-285750">
              <a:buFont typeface="Arial"/>
              <a:buChar char="•"/>
            </a:pPr>
            <a:r>
              <a:rPr lang="en-US" sz="1600" dirty="0">
                <a:solidFill>
                  <a:srgbClr val="000000"/>
                </a:solidFill>
              </a:rPr>
              <a:t>Heaven will be amazing!</a:t>
            </a:r>
          </a:p>
          <a:p>
            <a:pPr marL="285750" indent="-285750">
              <a:buFont typeface="Arial"/>
              <a:buChar char="•"/>
            </a:pPr>
            <a:endParaRPr lang="en-US" sz="1600" dirty="0">
              <a:solidFill>
                <a:srgbClr val="000000"/>
              </a:solidFill>
            </a:endParaRPr>
          </a:p>
          <a:p>
            <a:pPr marL="0" indent="0">
              <a:buFont typeface="Arial"/>
              <a:buNone/>
            </a:pPr>
            <a:r>
              <a:rPr lang="en-US" sz="1600" dirty="0">
                <a:solidFill>
                  <a:srgbClr val="000000"/>
                </a:solidFill>
              </a:rPr>
              <a:t>But what about those that reject the Gospel?</a:t>
            </a:r>
          </a:p>
        </p:txBody>
      </p:sp>
      <p:sp>
        <p:nvSpPr>
          <p:cNvPr id="4" name="Slide Number Placeholder 3"/>
          <p:cNvSpPr>
            <a:spLocks noGrp="1"/>
          </p:cNvSpPr>
          <p:nvPr>
            <p:ph type="sldNum" sz="quarter" idx="10"/>
          </p:nvPr>
        </p:nvSpPr>
        <p:spPr/>
        <p:txBody>
          <a:bodyPr/>
          <a:lstStyle/>
          <a:p>
            <a:fld id="{347E24D1-BA45-7043-BCF8-BD8422989279}" type="slidenum">
              <a:rPr lang="en-US" smtClean="0"/>
              <a:t>24</a:t>
            </a:fld>
            <a:endParaRPr lang="en-US"/>
          </a:p>
        </p:txBody>
      </p:sp>
    </p:spTree>
    <p:extLst>
      <p:ext uri="{BB962C8B-B14F-4D97-AF65-F5344CB8AC3E}">
        <p14:creationId xmlns:p14="http://schemas.microsoft.com/office/powerpoint/2010/main" val="7434914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solidFill>
                  <a:srgbClr val="000000"/>
                </a:solidFill>
              </a:rPr>
              <a:t>The final destination for those who reject the Gospel is the Lake of Fire, a place of punishment and torment.</a:t>
            </a:r>
          </a:p>
          <a:p>
            <a:endParaRPr lang="en-US" sz="1600" dirty="0">
              <a:solidFill>
                <a:srgbClr val="000000"/>
              </a:solidFill>
            </a:endParaRPr>
          </a:p>
          <a:p>
            <a:pPr marL="285750" indent="-285750">
              <a:buFont typeface="Arial"/>
              <a:buChar char="•"/>
            </a:pPr>
            <a:r>
              <a:rPr lang="en-US" sz="1600" dirty="0">
                <a:solidFill>
                  <a:srgbClr val="000000"/>
                </a:solidFill>
              </a:rPr>
              <a:t>There</a:t>
            </a:r>
            <a:r>
              <a:rPr lang="en-US" sz="1600" baseline="0" dirty="0">
                <a:solidFill>
                  <a:srgbClr val="000000"/>
                </a:solidFill>
              </a:rPr>
              <a:t> are several words in scripture that are translated as “hell”:</a:t>
            </a:r>
          </a:p>
          <a:p>
            <a:pPr marL="285750" indent="-285750">
              <a:buFont typeface="Arial"/>
              <a:buChar char="•"/>
            </a:pPr>
            <a:endParaRPr lang="en-US" sz="1600" baseline="0" dirty="0">
              <a:solidFill>
                <a:srgbClr val="000000"/>
              </a:solidFill>
            </a:endParaRPr>
          </a:p>
          <a:p>
            <a:pPr marL="285750" indent="-285750">
              <a:buFont typeface="Arial"/>
              <a:buChar char="•"/>
            </a:pPr>
            <a:r>
              <a:rPr lang="en-US" sz="1600" b="1" baseline="0" dirty="0" err="1">
                <a:solidFill>
                  <a:srgbClr val="000000"/>
                </a:solidFill>
              </a:rPr>
              <a:t>Sheol</a:t>
            </a:r>
            <a:r>
              <a:rPr lang="en-US" sz="1600" b="1" baseline="0" dirty="0">
                <a:solidFill>
                  <a:srgbClr val="000000"/>
                </a:solidFill>
              </a:rPr>
              <a:t>/Hades</a:t>
            </a:r>
            <a:r>
              <a:rPr lang="en-US" sz="1600" baseline="0" dirty="0">
                <a:solidFill>
                  <a:srgbClr val="000000"/>
                </a:solidFill>
              </a:rPr>
              <a:t>- The grave. (place of the dead prior to judgment, conscience regret and discomfort)</a:t>
            </a:r>
          </a:p>
          <a:p>
            <a:pPr marL="285750" indent="-285750">
              <a:buFont typeface="Arial"/>
              <a:buChar char="•"/>
            </a:pPr>
            <a:endParaRPr lang="en-US" sz="1600" baseline="0" dirty="0">
              <a:solidFill>
                <a:srgbClr val="000000"/>
              </a:solidFill>
            </a:endParaRPr>
          </a:p>
          <a:p>
            <a:pPr marL="285750" indent="-285750">
              <a:buFont typeface="Arial"/>
              <a:buChar char="•"/>
            </a:pPr>
            <a:r>
              <a:rPr lang="en-US" sz="1600" b="1" baseline="0" dirty="0" err="1">
                <a:solidFill>
                  <a:srgbClr val="000000"/>
                </a:solidFill>
              </a:rPr>
              <a:t>Gahenna</a:t>
            </a:r>
            <a:r>
              <a:rPr lang="en-US" sz="1600" baseline="0" dirty="0">
                <a:solidFill>
                  <a:srgbClr val="000000"/>
                </a:solidFill>
              </a:rPr>
              <a:t>- The lake of fire. (final destination of Satan and the wicked after judgment)</a:t>
            </a:r>
          </a:p>
          <a:p>
            <a:pPr marL="285750" indent="-285750">
              <a:buFont typeface="Arial"/>
              <a:buChar char="•"/>
            </a:pPr>
            <a:endParaRPr lang="en-US" sz="1600" baseline="0" dirty="0">
              <a:solidFill>
                <a:srgbClr val="000000"/>
              </a:solidFill>
            </a:endParaRPr>
          </a:p>
          <a:p>
            <a:pPr marL="285750" indent="-285750">
              <a:buFont typeface="Arial"/>
              <a:buChar char="•"/>
            </a:pPr>
            <a:r>
              <a:rPr lang="en-US" sz="1600" b="1" baseline="0" dirty="0">
                <a:solidFill>
                  <a:srgbClr val="000000"/>
                </a:solidFill>
              </a:rPr>
              <a:t>READ: </a:t>
            </a:r>
            <a:r>
              <a:rPr lang="en-US" sz="1600" baseline="0" dirty="0">
                <a:solidFill>
                  <a:srgbClr val="000000"/>
                </a:solidFill>
              </a:rPr>
              <a:t>Revelation 20:11-15</a:t>
            </a:r>
          </a:p>
          <a:p>
            <a:pPr marL="285750" indent="-285750">
              <a:buFont typeface="Arial"/>
              <a:buChar char="•"/>
            </a:pPr>
            <a:endParaRPr lang="en-US" sz="1800" baseline="0" dirty="0">
              <a:solidFill>
                <a:srgbClr val="000000"/>
              </a:solidFill>
            </a:endParaRPr>
          </a:p>
          <a:p>
            <a:pPr marL="0" indent="0">
              <a:buFont typeface="Arial"/>
              <a:buNone/>
            </a:pPr>
            <a:endParaRPr lang="en-US" sz="1800" baseline="0" dirty="0">
              <a:solidFill>
                <a:srgbClr val="000000"/>
              </a:solidFill>
            </a:endParaRPr>
          </a:p>
          <a:p>
            <a:endParaRPr lang="en-US" sz="1800" baseline="0" dirty="0">
              <a:solidFill>
                <a:srgbClr val="000000"/>
              </a:solidFill>
            </a:endParaRPr>
          </a:p>
          <a:p>
            <a:endParaRPr lang="en-US" sz="1800" baseline="0" dirty="0">
              <a:solidFill>
                <a:srgbClr val="000000"/>
              </a:solidFill>
            </a:endParaRPr>
          </a:p>
          <a:p>
            <a:endParaRPr lang="en-US" sz="1800" baseline="0" dirty="0">
              <a:solidFill>
                <a:srgbClr val="000000"/>
              </a:solidFill>
            </a:endParaRPr>
          </a:p>
          <a:p>
            <a:endParaRPr lang="en-US" sz="1800" dirty="0">
              <a:solidFill>
                <a:srgbClr val="000000"/>
              </a:solidFill>
            </a:endParaRPr>
          </a:p>
        </p:txBody>
      </p:sp>
      <p:sp>
        <p:nvSpPr>
          <p:cNvPr id="4" name="Slide Number Placeholder 3"/>
          <p:cNvSpPr>
            <a:spLocks noGrp="1"/>
          </p:cNvSpPr>
          <p:nvPr>
            <p:ph type="sldNum" sz="quarter" idx="10"/>
          </p:nvPr>
        </p:nvSpPr>
        <p:spPr>
          <a:xfrm>
            <a:off x="3884613" y="8685213"/>
            <a:ext cx="2971800" cy="457200"/>
          </a:xfrm>
        </p:spPr>
        <p:txBody>
          <a:bodyPr/>
          <a:lstStyle/>
          <a:p>
            <a:fld id="{347E24D1-BA45-7043-BCF8-BD8422989279}" type="slidenum">
              <a:rPr lang="en-US" smtClean="0"/>
              <a:t>25</a:t>
            </a:fld>
            <a:endParaRPr lang="en-US"/>
          </a:p>
        </p:txBody>
      </p:sp>
    </p:spTree>
    <p:extLst>
      <p:ext uri="{BB962C8B-B14F-4D97-AF65-F5344CB8AC3E}">
        <p14:creationId xmlns:p14="http://schemas.microsoft.com/office/powerpoint/2010/main" val="34415863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At the beginning of this</a:t>
            </a:r>
            <a:r>
              <a:rPr lang="en-US" sz="1400" baseline="0" dirty="0"/>
              <a:t> study </a:t>
            </a:r>
            <a:r>
              <a:rPr lang="en-US" sz="1400" dirty="0"/>
              <a:t>we talked about truth.</a:t>
            </a:r>
          </a:p>
          <a:p>
            <a:endParaRPr lang="en-US" sz="1400" dirty="0"/>
          </a:p>
          <a:p>
            <a:pPr marL="171450" indent="-171450">
              <a:buFont typeface="Arial"/>
              <a:buChar char="•"/>
            </a:pPr>
            <a:r>
              <a:rPr lang="en-US" sz="1400" dirty="0"/>
              <a:t>Sometimes the truth is difficult to accept.</a:t>
            </a:r>
          </a:p>
          <a:p>
            <a:pPr marL="171450" indent="-171450">
              <a:buFont typeface="Arial"/>
              <a:buChar char="•"/>
            </a:pPr>
            <a:r>
              <a:rPr lang="en-US" sz="1400" dirty="0"/>
              <a:t>Many</a:t>
            </a:r>
            <a:r>
              <a:rPr lang="en-US" sz="1400" baseline="0" dirty="0"/>
              <a:t> are uncomfortable discussing the afterlife.</a:t>
            </a:r>
          </a:p>
          <a:p>
            <a:pPr marL="171450" indent="-171450">
              <a:buFont typeface="Arial"/>
              <a:buChar char="•"/>
            </a:pPr>
            <a:r>
              <a:rPr lang="en-US" sz="1400" baseline="0" dirty="0"/>
              <a:t>If there was a terrible storm headed your way, wouldn’t</a:t>
            </a:r>
            <a:r>
              <a:rPr lang="fr-FR" sz="1400" baseline="0" dirty="0"/>
              <a:t> </a:t>
            </a:r>
            <a:r>
              <a:rPr lang="en-US" sz="1400" baseline="0" dirty="0"/>
              <a:t>you want to know so you could protect yourself and your family from disaster?</a:t>
            </a:r>
          </a:p>
          <a:p>
            <a:pPr marL="171450" indent="-171450">
              <a:buFont typeface="Arial"/>
              <a:buChar char="•"/>
            </a:pPr>
            <a:r>
              <a:rPr lang="en-US" sz="1400" baseline="0" dirty="0"/>
              <a:t>It would be foolish to ignore the danger.</a:t>
            </a:r>
          </a:p>
          <a:p>
            <a:pPr marL="171450" indent="-171450">
              <a:buFont typeface="Arial"/>
              <a:buChar char="•"/>
            </a:pPr>
            <a:endParaRPr lang="en-US" sz="1400" baseline="0" dirty="0"/>
          </a:p>
          <a:p>
            <a:pPr marL="0" indent="0">
              <a:buFont typeface="Arial"/>
              <a:buNone/>
            </a:pPr>
            <a:r>
              <a:rPr lang="en-US" sz="1400" baseline="0" dirty="0"/>
              <a:t>The good news is that we are still living in the time of God’s grace and favor! </a:t>
            </a:r>
          </a:p>
          <a:p>
            <a:pPr marL="0" indent="0">
              <a:buFont typeface="Arial"/>
              <a:buNone/>
            </a:pPr>
            <a:endParaRPr lang="en-US" sz="1400" baseline="0" dirty="0"/>
          </a:p>
          <a:p>
            <a:pPr marL="171450" indent="-171450">
              <a:buFont typeface="Arial"/>
              <a:buChar char="•"/>
            </a:pPr>
            <a:r>
              <a:rPr lang="en-US" sz="1400" baseline="0" dirty="0"/>
              <a:t>God had warned us in His word of the coming judgment, and provided a way of escape.</a:t>
            </a:r>
          </a:p>
          <a:p>
            <a:pPr marL="171450" indent="-171450">
              <a:buFont typeface="Arial"/>
              <a:buChar char="•"/>
            </a:pPr>
            <a:endParaRPr lang="en-US" sz="1400" baseline="0" dirty="0"/>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400" b="1" baseline="0" dirty="0"/>
              <a:t>READ: </a:t>
            </a:r>
            <a:r>
              <a:rPr lang="en-US" sz="1400" baseline="0" dirty="0"/>
              <a:t>Matthew 7:13-14</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endParaRPr lang="en-US" sz="1400" baseline="0" dirty="0"/>
          </a:p>
          <a:p>
            <a:r>
              <a:rPr lang="en-US" sz="1400" baseline="0" dirty="0"/>
              <a:t>Here is the question: </a:t>
            </a:r>
            <a:r>
              <a:rPr lang="en-US" sz="1400" b="1" baseline="0" dirty="0"/>
              <a:t>What will your response be?</a:t>
            </a:r>
          </a:p>
          <a:p>
            <a:pPr marL="171450" indent="-171450">
              <a:buFont typeface="Arial"/>
              <a:buChar char="•"/>
            </a:pPr>
            <a:endParaRPr lang="en-US" baseline="0" dirty="0"/>
          </a:p>
          <a:p>
            <a:endParaRPr lang="en-US" baseline="0" dirty="0"/>
          </a:p>
        </p:txBody>
      </p:sp>
      <p:sp>
        <p:nvSpPr>
          <p:cNvPr id="4" name="Slide Number Placeholder 3"/>
          <p:cNvSpPr>
            <a:spLocks noGrp="1"/>
          </p:cNvSpPr>
          <p:nvPr>
            <p:ph type="sldNum" sz="quarter" idx="10"/>
          </p:nvPr>
        </p:nvSpPr>
        <p:spPr/>
        <p:txBody>
          <a:bodyPr/>
          <a:lstStyle/>
          <a:p>
            <a:fld id="{347E24D1-BA45-7043-BCF8-BD8422989279}" type="slidenum">
              <a:rPr lang="en-US" smtClean="0"/>
              <a:t>26</a:t>
            </a:fld>
            <a:endParaRPr lang="en-US"/>
          </a:p>
        </p:txBody>
      </p:sp>
    </p:spTree>
    <p:extLst>
      <p:ext uri="{BB962C8B-B14F-4D97-AF65-F5344CB8AC3E}">
        <p14:creationId xmlns:p14="http://schemas.microsoft.com/office/powerpoint/2010/main" val="38712370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399"/>
            <a:ext cx="5486400" cy="4341813"/>
          </a:xfrm>
        </p:spPr>
        <p:txBody>
          <a:bodyPr/>
          <a:lstStyle/>
          <a:p>
            <a:r>
              <a:rPr lang="en-US" sz="1400" b="1" baseline="0" dirty="0"/>
              <a:t>If you are deciding now to believe this message and become a Christian:</a:t>
            </a:r>
          </a:p>
          <a:p>
            <a:endParaRPr lang="en-US" sz="1400" baseline="0" dirty="0"/>
          </a:p>
          <a:p>
            <a:pPr marL="742950" lvl="1" indent="-285750">
              <a:buFont typeface="Arial" charset="0"/>
              <a:buChar char="•"/>
            </a:pPr>
            <a:r>
              <a:rPr lang="en-US" sz="1400" baseline="0" dirty="0"/>
              <a:t>Follow God’s plan and be born again.</a:t>
            </a:r>
          </a:p>
          <a:p>
            <a:pPr marL="742950" lvl="1" indent="-285750">
              <a:buFont typeface="Arial" charset="0"/>
              <a:buChar char="•"/>
            </a:pPr>
            <a:r>
              <a:rPr lang="en-US" sz="1400" baseline="0" dirty="0"/>
              <a:t>(Make sure the student knows you are willing to pray with them or initiate baptism)</a:t>
            </a:r>
          </a:p>
          <a:p>
            <a:endParaRPr lang="en-US" sz="1400" b="1" dirty="0"/>
          </a:p>
          <a:p>
            <a:r>
              <a:rPr lang="en-US" sz="1400" b="1" dirty="0"/>
              <a:t>If you have already decided to follow Christ and been born again:</a:t>
            </a:r>
          </a:p>
          <a:p>
            <a:endParaRPr lang="en-US" sz="1400" dirty="0"/>
          </a:p>
          <a:p>
            <a:pPr marL="742950" lvl="1" indent="-285750">
              <a:buFont typeface="Arial" charset="0"/>
              <a:buChar char="•"/>
            </a:pPr>
            <a:r>
              <a:rPr lang="en-US" sz="1400" dirty="0"/>
              <a:t>Be</a:t>
            </a:r>
            <a:r>
              <a:rPr lang="en-US" sz="1400" baseline="0" dirty="0"/>
              <a:t> blessed and strengthened in your faith.</a:t>
            </a:r>
          </a:p>
          <a:p>
            <a:pPr marL="742950" lvl="1" indent="-285750">
              <a:buFont typeface="Arial" charset="0"/>
              <a:buChar char="•"/>
            </a:pPr>
            <a:r>
              <a:rPr lang="en-US" sz="1400" baseline="0" dirty="0"/>
              <a:t>Dedicate yourself to spiritual growth.</a:t>
            </a:r>
          </a:p>
          <a:p>
            <a:pPr marL="742950" lvl="1" indent="-285750">
              <a:buFont typeface="Arial" charset="0"/>
              <a:buChar char="•"/>
            </a:pPr>
            <a:r>
              <a:rPr lang="en-US" sz="1400" baseline="0" dirty="0"/>
              <a:t>Share this message with others.</a:t>
            </a:r>
          </a:p>
          <a:p>
            <a:endParaRPr lang="en-US" sz="1400" baseline="0" dirty="0"/>
          </a:p>
          <a:p>
            <a:r>
              <a:rPr lang="en-US" sz="1400" b="1" baseline="0" dirty="0"/>
              <a:t>If you still aren’t sure this is true:</a:t>
            </a:r>
          </a:p>
          <a:p>
            <a:endParaRPr lang="en-US" sz="1400" baseline="0" dirty="0"/>
          </a:p>
          <a:p>
            <a:pPr marL="742950" lvl="1" indent="-285750">
              <a:buFont typeface="Arial" charset="0"/>
              <a:buChar char="•"/>
            </a:pPr>
            <a:r>
              <a:rPr lang="en-US" sz="1400" baseline="0" dirty="0"/>
              <a:t>Pray earnestly and ask God to show you what to do.</a:t>
            </a:r>
          </a:p>
          <a:p>
            <a:pPr marL="742950" lvl="1" indent="-285750">
              <a:buFont typeface="Arial" charset="0"/>
              <a:buChar char="•"/>
            </a:pPr>
            <a:r>
              <a:rPr lang="en-US" sz="1400" baseline="0" dirty="0"/>
              <a:t>(Ask if there are any questions they need answered to help them make a decision.)</a:t>
            </a:r>
          </a:p>
          <a:p>
            <a:pPr marL="742950" lvl="1" indent="-285750">
              <a:buFont typeface="Arial" charset="0"/>
              <a:buChar char="•"/>
            </a:pPr>
            <a:endParaRPr lang="en-US" sz="1400" baseline="0" dirty="0"/>
          </a:p>
          <a:p>
            <a:pPr marL="0" lvl="0" indent="0">
              <a:buFont typeface="Arial" charset="0"/>
              <a:buNone/>
            </a:pPr>
            <a:r>
              <a:rPr lang="en-US" sz="1400" b="1" baseline="0" dirty="0"/>
              <a:t>Closing Prayer</a:t>
            </a:r>
          </a:p>
          <a:p>
            <a:pPr marL="742950" lvl="1" indent="-285750">
              <a:buFont typeface="Arial" charset="0"/>
              <a:buChar char="•"/>
            </a:pPr>
            <a:endParaRPr lang="en-US" sz="1400" baseline="0" dirty="0"/>
          </a:p>
          <a:p>
            <a:pPr marL="0" lvl="0" indent="0">
              <a:buFont typeface="Arial" charset="0"/>
              <a:buNone/>
            </a:pPr>
            <a:endParaRPr lang="en-US" sz="1400" baseline="0" dirty="0"/>
          </a:p>
          <a:p>
            <a:pPr marL="171450" indent="-171450">
              <a:buFont typeface="Arial"/>
              <a:buChar char="•"/>
            </a:pPr>
            <a:endParaRPr lang="en-US" baseline="0" dirty="0"/>
          </a:p>
          <a:p>
            <a:pPr marL="171450" indent="-171450">
              <a:buFont typeface="Arial"/>
              <a:buChar char="•"/>
            </a:pPr>
            <a:endParaRPr lang="en-US" baseline="0" dirty="0"/>
          </a:p>
          <a:p>
            <a:pPr marL="171450" indent="-171450">
              <a:buFont typeface="Arial"/>
              <a:buChar char="•"/>
            </a:pPr>
            <a:endParaRPr lang="en-US" baseline="0" dirty="0"/>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347E24D1-BA45-7043-BCF8-BD8422989279}" type="slidenum">
              <a:rPr lang="en-US" smtClean="0"/>
              <a:t>27</a:t>
            </a:fld>
            <a:endParaRPr lang="en-US"/>
          </a:p>
        </p:txBody>
      </p:sp>
    </p:spTree>
    <p:extLst>
      <p:ext uri="{BB962C8B-B14F-4D97-AF65-F5344CB8AC3E}">
        <p14:creationId xmlns:p14="http://schemas.microsoft.com/office/powerpoint/2010/main" val="4533782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solidFill>
                  <a:srgbClr val="000000"/>
                </a:solidFill>
              </a:rPr>
              <a:t>Instructor note: </a:t>
            </a:r>
            <a:r>
              <a:rPr lang="en-US" sz="1400" dirty="0">
                <a:solidFill>
                  <a:srgbClr val="000000"/>
                </a:solidFill>
              </a:rPr>
              <a:t>Be</a:t>
            </a:r>
            <a:r>
              <a:rPr lang="en-US" sz="1400" baseline="0" dirty="0">
                <a:solidFill>
                  <a:srgbClr val="000000"/>
                </a:solidFill>
              </a:rPr>
              <a:t> sensitive to the leading of the Holy Spirit at the closing of this course. Some students will be open to conversation immediately, others will need time to process what has been said. </a:t>
            </a:r>
            <a:r>
              <a:rPr lang="en-US" sz="1400" b="1" baseline="0" dirty="0">
                <a:solidFill>
                  <a:srgbClr val="000000"/>
                </a:solidFill>
              </a:rPr>
              <a:t>It is important not to aggressively force a decision. </a:t>
            </a:r>
            <a:r>
              <a:rPr lang="en-US" sz="1400" b="0" baseline="0" dirty="0">
                <a:solidFill>
                  <a:srgbClr val="000000"/>
                </a:solidFill>
              </a:rPr>
              <a:t>You can always reconnect later and start the conversation.</a:t>
            </a:r>
          </a:p>
          <a:p>
            <a:endParaRPr lang="en-US" sz="1400" b="0" baseline="0" dirty="0">
              <a:solidFill>
                <a:srgbClr val="000000"/>
              </a:solidFill>
            </a:endParaRPr>
          </a:p>
          <a:p>
            <a:r>
              <a:rPr lang="en-US" sz="1400" b="0" baseline="0" dirty="0">
                <a:solidFill>
                  <a:srgbClr val="000000"/>
                </a:solidFill>
              </a:rPr>
              <a:t>Here are some questions you could ask if you feel that the time is right:</a:t>
            </a:r>
          </a:p>
          <a:p>
            <a:endParaRPr lang="en-US" sz="1400" b="0" baseline="0" dirty="0">
              <a:solidFill>
                <a:srgbClr val="000000"/>
              </a:solidFill>
            </a:endParaRPr>
          </a:p>
          <a:p>
            <a:pPr marL="285750" indent="-285750">
              <a:buFont typeface="Arial" charset="0"/>
              <a:buChar char="•"/>
            </a:pPr>
            <a:r>
              <a:rPr lang="en-US" sz="1400" b="0" baseline="0" dirty="0">
                <a:solidFill>
                  <a:srgbClr val="000000"/>
                </a:solidFill>
              </a:rPr>
              <a:t>“What do you think of the Bible study?”</a:t>
            </a:r>
          </a:p>
          <a:p>
            <a:pPr marL="285750" indent="-285750">
              <a:buFont typeface="Arial" charset="0"/>
              <a:buChar char="•"/>
            </a:pPr>
            <a:endParaRPr lang="en-US" sz="1400" b="0" baseline="0" dirty="0">
              <a:solidFill>
                <a:srgbClr val="000000"/>
              </a:solidFill>
            </a:endParaRPr>
          </a:p>
          <a:p>
            <a:pPr marL="285750" indent="-285750">
              <a:buFont typeface="Arial" charset="0"/>
              <a:buChar char="•"/>
            </a:pPr>
            <a:r>
              <a:rPr lang="en-US" sz="1400" b="0" baseline="0" dirty="0">
                <a:solidFill>
                  <a:srgbClr val="000000"/>
                </a:solidFill>
              </a:rPr>
              <a:t>“Did I ever tell you my story about coming to Christ?”</a:t>
            </a:r>
          </a:p>
          <a:p>
            <a:pPr marL="285750" indent="-285750">
              <a:buFont typeface="Arial" charset="0"/>
              <a:buChar char="•"/>
            </a:pPr>
            <a:endParaRPr lang="en-US" sz="1400" b="0" baseline="0" dirty="0">
              <a:solidFill>
                <a:srgbClr val="000000"/>
              </a:solidFill>
            </a:endParaRPr>
          </a:p>
          <a:p>
            <a:pPr marL="285750" indent="-285750">
              <a:buFont typeface="Arial" charset="0"/>
              <a:buChar char="•"/>
            </a:pPr>
            <a:r>
              <a:rPr lang="en-US" sz="1400" b="0" baseline="0" dirty="0">
                <a:solidFill>
                  <a:srgbClr val="000000"/>
                </a:solidFill>
              </a:rPr>
              <a:t>“So, how are you doing spiritually?”</a:t>
            </a:r>
          </a:p>
          <a:p>
            <a:pPr marL="285750" indent="-285750">
              <a:buFont typeface="Arial" charset="0"/>
              <a:buChar char="•"/>
            </a:pPr>
            <a:endParaRPr lang="en-US" sz="1400" b="0" baseline="0" dirty="0">
              <a:solidFill>
                <a:srgbClr val="000000"/>
              </a:solidFill>
            </a:endParaRPr>
          </a:p>
          <a:p>
            <a:pPr marL="285750" indent="-285750">
              <a:buFont typeface="Arial" charset="0"/>
              <a:buChar char="•"/>
            </a:pPr>
            <a:r>
              <a:rPr lang="en-US" sz="1400" b="0" baseline="0" dirty="0">
                <a:solidFill>
                  <a:srgbClr val="000000"/>
                </a:solidFill>
              </a:rPr>
              <a:t>“If you believe, is there anything stopping you from being </a:t>
            </a:r>
            <a:r>
              <a:rPr lang="en-US" sz="1400" b="0" baseline="0">
                <a:solidFill>
                  <a:srgbClr val="000000"/>
                </a:solidFill>
              </a:rPr>
              <a:t>baptized?”</a:t>
            </a:r>
            <a:endParaRPr lang="en-US" sz="1400" b="0" baseline="0" dirty="0">
              <a:solidFill>
                <a:srgbClr val="000000"/>
              </a:solidFill>
            </a:endParaRPr>
          </a:p>
        </p:txBody>
      </p:sp>
      <p:sp>
        <p:nvSpPr>
          <p:cNvPr id="4" name="Slide Number Placeholder 3"/>
          <p:cNvSpPr>
            <a:spLocks noGrp="1"/>
          </p:cNvSpPr>
          <p:nvPr>
            <p:ph type="sldNum" sz="quarter" idx="10"/>
          </p:nvPr>
        </p:nvSpPr>
        <p:spPr/>
        <p:txBody>
          <a:bodyPr/>
          <a:lstStyle/>
          <a:p>
            <a:fld id="{347E24D1-BA45-7043-BCF8-BD8422989279}" type="slidenum">
              <a:rPr lang="en-US" smtClean="0"/>
              <a:t>28</a:t>
            </a:fld>
            <a:endParaRPr lang="en-US"/>
          </a:p>
        </p:txBody>
      </p:sp>
    </p:spTree>
    <p:extLst>
      <p:ext uri="{BB962C8B-B14F-4D97-AF65-F5344CB8AC3E}">
        <p14:creationId xmlns:p14="http://schemas.microsoft.com/office/powerpoint/2010/main" val="41163978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399"/>
            <a:ext cx="5486400" cy="4539344"/>
          </a:xfrm>
        </p:spPr>
        <p:txBody>
          <a:bodyPr/>
          <a:lstStyle/>
          <a:p>
            <a:r>
              <a:rPr lang="en-US" sz="1600" dirty="0">
                <a:solidFill>
                  <a:srgbClr val="000000"/>
                </a:solidFill>
              </a:rPr>
              <a:t>In lesson</a:t>
            </a:r>
            <a:r>
              <a:rPr lang="en-US" sz="1600" baseline="0" dirty="0">
                <a:solidFill>
                  <a:srgbClr val="000000"/>
                </a:solidFill>
              </a:rPr>
              <a:t> three </a:t>
            </a:r>
            <a:r>
              <a:rPr lang="en-US" sz="1600" dirty="0">
                <a:solidFill>
                  <a:srgbClr val="000000"/>
                </a:solidFill>
              </a:rPr>
              <a:t>we covered:</a:t>
            </a:r>
          </a:p>
          <a:p>
            <a:endParaRPr lang="en-US" sz="1600" baseline="0" dirty="0">
              <a:solidFill>
                <a:srgbClr val="000000"/>
              </a:solidFill>
            </a:endParaRPr>
          </a:p>
          <a:p>
            <a:pPr marL="285750" indent="-285750">
              <a:buFont typeface="Arial"/>
              <a:buChar char="•"/>
            </a:pPr>
            <a:r>
              <a:rPr lang="en-US" sz="1600" dirty="0">
                <a:solidFill>
                  <a:srgbClr val="000000"/>
                </a:solidFill>
              </a:rPr>
              <a:t>The four Gospels that tell the</a:t>
            </a:r>
            <a:r>
              <a:rPr lang="en-US" sz="1600" baseline="0" dirty="0">
                <a:solidFill>
                  <a:srgbClr val="000000"/>
                </a:solidFill>
              </a:rPr>
              <a:t> story of Jesus life.</a:t>
            </a:r>
            <a:endParaRPr lang="en-US" sz="1600" dirty="0">
              <a:solidFill>
                <a:srgbClr val="000000"/>
              </a:solidFill>
            </a:endParaRPr>
          </a:p>
          <a:p>
            <a:pPr marL="285750" indent="-285750">
              <a:buFont typeface="Arial"/>
              <a:buChar char="•"/>
            </a:pPr>
            <a:endParaRPr lang="en-US" sz="1600" baseline="0" dirty="0">
              <a:solidFill>
                <a:srgbClr val="000000"/>
              </a:solidFill>
            </a:endParaRPr>
          </a:p>
          <a:p>
            <a:pPr marL="285750" indent="-285750">
              <a:buFont typeface="Arial"/>
              <a:buChar char="•"/>
            </a:pPr>
            <a:r>
              <a:rPr lang="en-US" sz="1600" dirty="0">
                <a:solidFill>
                  <a:srgbClr val="000000"/>
                </a:solidFill>
              </a:rPr>
              <a:t>The birth, life, death, and resurrection of Jesus Christ.</a:t>
            </a:r>
          </a:p>
          <a:p>
            <a:pPr marL="285750" indent="-285750">
              <a:buFont typeface="Arial"/>
              <a:buChar char="•"/>
            </a:pPr>
            <a:endParaRPr lang="en-US" sz="1600" baseline="0" dirty="0">
              <a:solidFill>
                <a:srgbClr val="000000"/>
              </a:solidFill>
            </a:endParaRPr>
          </a:p>
          <a:p>
            <a:pPr marL="285750" indent="-285750">
              <a:buFont typeface="Arial"/>
              <a:buChar char="•"/>
            </a:pPr>
            <a:r>
              <a:rPr lang="en-US" sz="1600" baseline="0" dirty="0">
                <a:solidFill>
                  <a:srgbClr val="000000"/>
                </a:solidFill>
              </a:rPr>
              <a:t>How to be born again into the Kingdom of God.</a:t>
            </a:r>
          </a:p>
          <a:p>
            <a:pPr marL="285750" indent="-285750">
              <a:buFont typeface="Arial"/>
              <a:buChar char="•"/>
            </a:pPr>
            <a:endParaRPr lang="en-US" sz="1600" baseline="0" dirty="0">
              <a:solidFill>
                <a:srgbClr val="000000"/>
              </a:solidFill>
            </a:endParaRPr>
          </a:p>
          <a:p>
            <a:r>
              <a:rPr lang="en-US" sz="1600" baseline="0" dirty="0">
                <a:solidFill>
                  <a:srgbClr val="000000"/>
                </a:solidFill>
              </a:rPr>
              <a:t>On the road to Emmaus, Christ revealed Himself to Paul in a vision:</a:t>
            </a:r>
          </a:p>
          <a:p>
            <a:endParaRPr lang="en-US" sz="1600" dirty="0">
              <a:solidFill>
                <a:srgbClr val="000000"/>
              </a:solidFill>
            </a:endParaRPr>
          </a:p>
          <a:p>
            <a:pPr marL="285750" indent="-285750">
              <a:buFont typeface="Arial"/>
              <a:buChar char="•"/>
            </a:pPr>
            <a:r>
              <a:rPr lang="en-US" sz="1600" baseline="0" dirty="0">
                <a:solidFill>
                  <a:srgbClr val="000000"/>
                </a:solidFill>
              </a:rPr>
              <a:t>He converted to Christianity.</a:t>
            </a:r>
          </a:p>
          <a:p>
            <a:pPr marL="285750" indent="-285750">
              <a:buFont typeface="Arial"/>
              <a:buChar char="•"/>
            </a:pPr>
            <a:endParaRPr lang="en-US" sz="1600" dirty="0">
              <a:solidFill>
                <a:srgbClr val="000000"/>
              </a:solidFill>
            </a:endParaRPr>
          </a:p>
          <a:p>
            <a:pPr marL="285750" indent="-285750">
              <a:buFont typeface="Arial"/>
              <a:buChar char="•"/>
            </a:pPr>
            <a:r>
              <a:rPr lang="en-US" sz="1600" baseline="0" dirty="0">
                <a:solidFill>
                  <a:srgbClr val="000000"/>
                </a:solidFill>
              </a:rPr>
              <a:t>He became the </a:t>
            </a:r>
            <a:r>
              <a:rPr lang="en-US" sz="1600" dirty="0">
                <a:solidFill>
                  <a:srgbClr val="000000"/>
                </a:solidFill>
              </a:rPr>
              <a:t>Apostle to the Gentiles. (non-Jews)</a:t>
            </a:r>
          </a:p>
          <a:p>
            <a:pPr marL="285750" indent="-285750">
              <a:buFont typeface="Arial"/>
              <a:buChar char="•"/>
            </a:pPr>
            <a:endParaRPr lang="en-US" sz="1600" baseline="0" dirty="0">
              <a:solidFill>
                <a:srgbClr val="000000"/>
              </a:solidFill>
            </a:endParaRPr>
          </a:p>
          <a:p>
            <a:pPr marL="285750" indent="-285750">
              <a:buFont typeface="Arial"/>
              <a:buChar char="•"/>
            </a:pPr>
            <a:r>
              <a:rPr lang="en-US" sz="1600" dirty="0">
                <a:solidFill>
                  <a:srgbClr val="000000"/>
                </a:solidFill>
              </a:rPr>
              <a:t>14 of the 27 books of the new testament were written by Paul.</a:t>
            </a:r>
            <a:endParaRPr lang="en-US" sz="1600" baseline="0" dirty="0">
              <a:solidFill>
                <a:srgbClr val="000000"/>
              </a:solidFill>
            </a:endParaRPr>
          </a:p>
          <a:p>
            <a:endParaRPr lang="en-US" sz="1400" baseline="0" dirty="0">
              <a:solidFill>
                <a:srgbClr val="000000"/>
              </a:solidFill>
            </a:endParaRPr>
          </a:p>
        </p:txBody>
      </p:sp>
      <p:sp>
        <p:nvSpPr>
          <p:cNvPr id="4" name="Slide Number Placeholder 3"/>
          <p:cNvSpPr>
            <a:spLocks noGrp="1"/>
          </p:cNvSpPr>
          <p:nvPr>
            <p:ph type="sldNum" sz="quarter" idx="10"/>
          </p:nvPr>
        </p:nvSpPr>
        <p:spPr/>
        <p:txBody>
          <a:bodyPr/>
          <a:lstStyle/>
          <a:p>
            <a:fld id="{347E24D1-BA45-7043-BCF8-BD8422989279}" type="slidenum">
              <a:rPr lang="en-US" smtClean="0"/>
              <a:t>3</a:t>
            </a:fld>
            <a:endParaRPr lang="en-US"/>
          </a:p>
        </p:txBody>
      </p:sp>
    </p:spTree>
    <p:extLst>
      <p:ext uri="{BB962C8B-B14F-4D97-AF65-F5344CB8AC3E}">
        <p14:creationId xmlns:p14="http://schemas.microsoft.com/office/powerpoint/2010/main" val="3289491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solidFill>
                  <a:srgbClr val="000000"/>
                </a:solidFill>
              </a:rPr>
              <a:t>Why is this lesson called the Journey?</a:t>
            </a:r>
          </a:p>
          <a:p>
            <a:pPr marL="285750" indent="-285750">
              <a:buFont typeface="Arial"/>
              <a:buChar char="•"/>
            </a:pPr>
            <a:endParaRPr lang="en-US" sz="1600" dirty="0">
              <a:solidFill>
                <a:srgbClr val="000000"/>
              </a:solidFill>
            </a:endParaRPr>
          </a:p>
          <a:p>
            <a:pPr marL="285750" indent="-285750">
              <a:buFont typeface="Arial"/>
              <a:buChar char="•"/>
            </a:pPr>
            <a:r>
              <a:rPr lang="en-US" sz="1600" dirty="0">
                <a:solidFill>
                  <a:srgbClr val="000000"/>
                </a:solidFill>
              </a:rPr>
              <a:t>Remember Israel</a:t>
            </a:r>
            <a:r>
              <a:rPr lang="en-US" sz="1600" baseline="0" dirty="0">
                <a:solidFill>
                  <a:srgbClr val="000000"/>
                </a:solidFill>
              </a:rPr>
              <a:t> journeyed to the Promised Land?</a:t>
            </a:r>
          </a:p>
          <a:p>
            <a:pPr marL="285750" indent="-285750">
              <a:buFont typeface="Arial"/>
              <a:buChar char="•"/>
            </a:pPr>
            <a:endParaRPr lang="en-US" sz="1600" baseline="0" dirty="0">
              <a:solidFill>
                <a:srgbClr val="000000"/>
              </a:solidFill>
            </a:endParaRPr>
          </a:p>
          <a:p>
            <a:pPr marL="285750" indent="-285750">
              <a:buFont typeface="Arial"/>
              <a:buChar char="•"/>
            </a:pPr>
            <a:r>
              <a:rPr lang="en-US" sz="1600" baseline="0" dirty="0">
                <a:solidFill>
                  <a:srgbClr val="000000"/>
                </a:solidFill>
              </a:rPr>
              <a:t>We must journey through this life to make it to Heaven, our “Promised Land.”</a:t>
            </a:r>
          </a:p>
          <a:p>
            <a:pPr marL="285750" indent="-285750">
              <a:buFont typeface="Arial"/>
              <a:buChar char="•"/>
            </a:pPr>
            <a:endParaRPr lang="en-US" sz="1600" baseline="0" dirty="0">
              <a:solidFill>
                <a:srgbClr val="000000"/>
              </a:solidFill>
            </a:endParaRPr>
          </a:p>
          <a:p>
            <a:pPr marL="285750" indent="-285750">
              <a:buFont typeface="Arial"/>
              <a:buChar char="•"/>
            </a:pPr>
            <a:r>
              <a:rPr lang="en-US" sz="1600" baseline="0" dirty="0">
                <a:solidFill>
                  <a:srgbClr val="000000"/>
                </a:solidFill>
              </a:rPr>
              <a:t>God knew it would be difficult journey, so he inspired the Apostles to write letters or “Epistles” to help us.</a:t>
            </a:r>
            <a:endParaRPr lang="en-US" sz="1600" dirty="0">
              <a:solidFill>
                <a:srgbClr val="000000"/>
              </a:solidFill>
            </a:endParaRPr>
          </a:p>
          <a:p>
            <a:endParaRPr lang="en-US" sz="1600" dirty="0">
              <a:solidFill>
                <a:srgbClr val="000000"/>
              </a:solidFill>
            </a:endParaRPr>
          </a:p>
        </p:txBody>
      </p:sp>
      <p:sp>
        <p:nvSpPr>
          <p:cNvPr id="4" name="Slide Number Placeholder 3"/>
          <p:cNvSpPr>
            <a:spLocks noGrp="1"/>
          </p:cNvSpPr>
          <p:nvPr>
            <p:ph type="sldNum" sz="quarter" idx="10"/>
          </p:nvPr>
        </p:nvSpPr>
        <p:spPr/>
        <p:txBody>
          <a:bodyPr/>
          <a:lstStyle/>
          <a:p>
            <a:fld id="{347E24D1-BA45-7043-BCF8-BD8422989279}" type="slidenum">
              <a:rPr lang="en-US" smtClean="0"/>
              <a:t>4</a:t>
            </a:fld>
            <a:endParaRPr lang="en-US"/>
          </a:p>
        </p:txBody>
      </p:sp>
    </p:spTree>
    <p:extLst>
      <p:ext uri="{BB962C8B-B14F-4D97-AF65-F5344CB8AC3E}">
        <p14:creationId xmlns:p14="http://schemas.microsoft.com/office/powerpoint/2010/main" val="11277359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399"/>
            <a:ext cx="5486400" cy="4341813"/>
          </a:xfrm>
        </p:spPr>
        <p:txBody>
          <a:bodyPr/>
          <a:lstStyle/>
          <a:p>
            <a:r>
              <a:rPr lang="en-US" sz="1600" dirty="0">
                <a:solidFill>
                  <a:srgbClr val="000000"/>
                </a:solidFill>
              </a:rPr>
              <a:t>The epistles</a:t>
            </a:r>
            <a:r>
              <a:rPr lang="en-US" sz="1600" baseline="0" dirty="0">
                <a:solidFill>
                  <a:srgbClr val="000000"/>
                </a:solidFill>
              </a:rPr>
              <a:t> were letters that were written to the churches by the Apostles and early church fathers.</a:t>
            </a:r>
          </a:p>
          <a:p>
            <a:endParaRPr lang="en-US" sz="1600" baseline="0" dirty="0">
              <a:solidFill>
                <a:srgbClr val="000000"/>
              </a:solidFill>
            </a:endParaRPr>
          </a:p>
          <a:p>
            <a:pPr marL="285750" indent="-285750">
              <a:buFont typeface="Arial"/>
              <a:buChar char="•"/>
            </a:pPr>
            <a:r>
              <a:rPr lang="en-US" sz="1600" baseline="0" dirty="0">
                <a:solidFill>
                  <a:srgbClr val="000000"/>
                </a:solidFill>
              </a:rPr>
              <a:t>They teach us how to live the Christian life.</a:t>
            </a:r>
          </a:p>
          <a:p>
            <a:pPr marL="285750" indent="-285750">
              <a:buFont typeface="Arial"/>
              <a:buChar char="•"/>
            </a:pPr>
            <a:endParaRPr lang="en-US" sz="1600" baseline="0" dirty="0">
              <a:solidFill>
                <a:srgbClr val="000000"/>
              </a:solidFill>
            </a:endParaRPr>
          </a:p>
          <a:p>
            <a:pPr marL="285750" indent="-285750">
              <a:buFont typeface="Arial"/>
              <a:buChar char="•"/>
            </a:pPr>
            <a:r>
              <a:rPr lang="en-US" sz="1600" baseline="0" dirty="0">
                <a:solidFill>
                  <a:srgbClr val="000000"/>
                </a:solidFill>
              </a:rPr>
              <a:t>This is called discipleship or spiritual growth.</a:t>
            </a:r>
          </a:p>
          <a:p>
            <a:pPr marL="285750" indent="-285750">
              <a:buFont typeface="Arial"/>
              <a:buChar char="•"/>
            </a:pPr>
            <a:endParaRPr lang="en-US" sz="1600" dirty="0">
              <a:solidFill>
                <a:srgbClr val="000000"/>
              </a:solidFill>
            </a:endParaRPr>
          </a:p>
          <a:p>
            <a:r>
              <a:rPr lang="en-US" sz="1600" b="1" dirty="0">
                <a:solidFill>
                  <a:srgbClr val="000000"/>
                </a:solidFill>
              </a:rPr>
              <a:t>Spiritual growth</a:t>
            </a:r>
            <a:r>
              <a:rPr lang="en-US" sz="1600" b="1" baseline="0" dirty="0">
                <a:solidFill>
                  <a:srgbClr val="000000"/>
                </a:solidFill>
              </a:rPr>
              <a:t> is the process of becoming a mature Christian</a:t>
            </a:r>
            <a:r>
              <a:rPr lang="en-US" sz="1600" b="1" dirty="0">
                <a:solidFill>
                  <a:srgbClr val="000000"/>
                </a:solidFill>
              </a:rPr>
              <a:t>.</a:t>
            </a:r>
          </a:p>
          <a:p>
            <a:endParaRPr lang="en-US" sz="1600" b="1" dirty="0">
              <a:solidFill>
                <a:srgbClr val="000000"/>
              </a:solidFill>
            </a:endParaRPr>
          </a:p>
          <a:p>
            <a:pPr marL="285750" indent="-285750">
              <a:buFont typeface="Arial"/>
              <a:buChar char="•"/>
            </a:pPr>
            <a:r>
              <a:rPr lang="en-US" sz="1600" b="0" dirty="0">
                <a:solidFill>
                  <a:srgbClr val="000000"/>
                </a:solidFill>
              </a:rPr>
              <a:t>Remember,</a:t>
            </a:r>
            <a:r>
              <a:rPr lang="en-US" sz="1600" b="0" baseline="0" dirty="0">
                <a:solidFill>
                  <a:srgbClr val="000000"/>
                </a:solidFill>
              </a:rPr>
              <a:t> humans consist of three parts: body, soul, and spirit.</a:t>
            </a:r>
          </a:p>
          <a:p>
            <a:pPr marL="285750" indent="-285750">
              <a:buFont typeface="Arial"/>
              <a:buChar char="•"/>
            </a:pPr>
            <a:endParaRPr lang="en-US" sz="1600" b="0" baseline="0" dirty="0">
              <a:solidFill>
                <a:srgbClr val="000000"/>
              </a:solidFill>
            </a:endParaRPr>
          </a:p>
          <a:p>
            <a:pPr marL="0" indent="0">
              <a:buFont typeface="Arial"/>
              <a:buNone/>
            </a:pPr>
            <a:r>
              <a:rPr lang="en-US" sz="1600" b="0" baseline="0" dirty="0">
                <a:solidFill>
                  <a:srgbClr val="000000"/>
                </a:solidFill>
              </a:rPr>
              <a:t>Let’s take a closer look at this relationship…</a:t>
            </a:r>
            <a:endParaRPr lang="en-US" sz="1600" b="0" dirty="0">
              <a:solidFill>
                <a:srgbClr val="000000"/>
              </a:solidFill>
            </a:endParaRPr>
          </a:p>
          <a:p>
            <a:endParaRPr lang="en-US" sz="1600" dirty="0">
              <a:solidFill>
                <a:srgbClr val="000000"/>
              </a:solidFill>
            </a:endParaRPr>
          </a:p>
        </p:txBody>
      </p:sp>
      <p:sp>
        <p:nvSpPr>
          <p:cNvPr id="4" name="Slide Number Placeholder 3"/>
          <p:cNvSpPr>
            <a:spLocks noGrp="1"/>
          </p:cNvSpPr>
          <p:nvPr>
            <p:ph type="sldNum" sz="quarter" idx="10"/>
          </p:nvPr>
        </p:nvSpPr>
        <p:spPr/>
        <p:txBody>
          <a:bodyPr/>
          <a:lstStyle/>
          <a:p>
            <a:fld id="{347E24D1-BA45-7043-BCF8-BD8422989279}" type="slidenum">
              <a:rPr lang="en-US" smtClean="0"/>
              <a:t>5</a:t>
            </a:fld>
            <a:endParaRPr lang="en-US"/>
          </a:p>
        </p:txBody>
      </p:sp>
    </p:spTree>
    <p:extLst>
      <p:ext uri="{BB962C8B-B14F-4D97-AF65-F5344CB8AC3E}">
        <p14:creationId xmlns:p14="http://schemas.microsoft.com/office/powerpoint/2010/main" val="7434914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This diagram represents Adam before</a:t>
            </a:r>
            <a:r>
              <a:rPr lang="en-US" sz="1600" baseline="0" dirty="0"/>
              <a:t> he sinned.</a:t>
            </a:r>
          </a:p>
          <a:p>
            <a:pPr marL="171450" indent="-171450">
              <a:buFont typeface="Arial"/>
              <a:buChar char="•"/>
            </a:pPr>
            <a:endParaRPr lang="en-US" sz="1600" baseline="0" dirty="0"/>
          </a:p>
          <a:p>
            <a:pPr marL="171450" indent="-171450">
              <a:buFont typeface="Arial"/>
              <a:buChar char="•"/>
            </a:pPr>
            <a:r>
              <a:rPr lang="en-US" sz="1600" baseline="0" dirty="0"/>
              <a:t>He had fellowship with God.</a:t>
            </a:r>
          </a:p>
          <a:p>
            <a:pPr marL="171450" indent="-171450">
              <a:buFont typeface="Arial"/>
              <a:buChar char="•"/>
            </a:pPr>
            <a:endParaRPr lang="en-US" sz="1600" baseline="0" dirty="0"/>
          </a:p>
          <a:p>
            <a:pPr marL="171450" indent="-171450">
              <a:buFont typeface="Arial"/>
              <a:buChar char="•"/>
            </a:pPr>
            <a:r>
              <a:rPr lang="en-US" sz="1600" baseline="0" dirty="0"/>
              <a:t>His body was immortal.</a:t>
            </a:r>
          </a:p>
          <a:p>
            <a:pPr marL="171450" indent="-171450">
              <a:buFont typeface="Arial"/>
              <a:buChar char="•"/>
            </a:pPr>
            <a:endParaRPr lang="en-US" sz="1600" baseline="0" dirty="0"/>
          </a:p>
          <a:p>
            <a:pPr marL="171450" indent="-171450">
              <a:buFont typeface="Arial"/>
              <a:buChar char="•"/>
            </a:pPr>
            <a:r>
              <a:rPr lang="en-US" sz="1600" baseline="0" dirty="0"/>
              <a:t>He was innocent of sin.</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347E24D1-BA45-7043-BCF8-BD8422989279}" type="slidenum">
              <a:rPr lang="en-US" smtClean="0"/>
              <a:t>6</a:t>
            </a:fld>
            <a:endParaRPr lang="en-US"/>
          </a:p>
        </p:txBody>
      </p:sp>
    </p:spTree>
    <p:extLst>
      <p:ext uri="{BB962C8B-B14F-4D97-AF65-F5344CB8AC3E}">
        <p14:creationId xmlns:p14="http://schemas.microsoft.com/office/powerpoint/2010/main" val="1377152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This diagram represents Adam after</a:t>
            </a:r>
            <a:r>
              <a:rPr lang="en-US" sz="1600" baseline="0" dirty="0"/>
              <a:t> he sinned. (and the whole human race)</a:t>
            </a:r>
          </a:p>
          <a:p>
            <a:endParaRPr lang="en-US" sz="1600" baseline="0" dirty="0"/>
          </a:p>
          <a:p>
            <a:pPr marL="171450" indent="-171450">
              <a:buFont typeface="Arial"/>
              <a:buChar char="•"/>
            </a:pPr>
            <a:r>
              <a:rPr lang="en-US" sz="1600" baseline="0" dirty="0"/>
              <a:t>We are separated from God by sin.</a:t>
            </a:r>
          </a:p>
          <a:p>
            <a:pPr marL="171450" indent="-171450">
              <a:buFont typeface="Arial"/>
              <a:buChar char="•"/>
            </a:pPr>
            <a:endParaRPr lang="en-US" sz="1600" baseline="0" dirty="0"/>
          </a:p>
          <a:p>
            <a:pPr marL="171450" indent="-171450">
              <a:buFont typeface="Arial"/>
              <a:buChar char="•"/>
            </a:pPr>
            <a:r>
              <a:rPr lang="en-US" sz="1600" baseline="0" dirty="0"/>
              <a:t>We are “flesh centered,” our body is the master.</a:t>
            </a:r>
          </a:p>
          <a:p>
            <a:pPr marL="171450" indent="-171450">
              <a:buFont typeface="Arial"/>
              <a:buChar char="•"/>
            </a:pPr>
            <a:endParaRPr lang="en-US" sz="1600" baseline="0" dirty="0"/>
          </a:p>
          <a:p>
            <a:pPr marL="171450" indent="-171450">
              <a:buFont typeface="Arial"/>
              <a:buChar char="•"/>
            </a:pPr>
            <a:r>
              <a:rPr lang="en-US" sz="1600" baseline="0" dirty="0"/>
              <a:t>Our body is aging and dying.</a:t>
            </a:r>
          </a:p>
          <a:p>
            <a:pPr marL="171450" indent="-171450">
              <a:buFont typeface="Arial"/>
              <a:buChar char="•"/>
            </a:pPr>
            <a:endParaRPr lang="en-US" sz="1600" baseline="0" dirty="0"/>
          </a:p>
          <a:p>
            <a:pPr marL="171450" indent="-171450">
              <a:buFont typeface="Arial"/>
              <a:buChar char="•"/>
            </a:pPr>
            <a:r>
              <a:rPr lang="en-US" sz="1600" baseline="0" dirty="0"/>
              <a:t>We know right from wrong. (conscience)</a:t>
            </a:r>
          </a:p>
        </p:txBody>
      </p:sp>
      <p:sp>
        <p:nvSpPr>
          <p:cNvPr id="4" name="Slide Number Placeholder 3"/>
          <p:cNvSpPr>
            <a:spLocks noGrp="1"/>
          </p:cNvSpPr>
          <p:nvPr>
            <p:ph type="sldNum" sz="quarter" idx="10"/>
          </p:nvPr>
        </p:nvSpPr>
        <p:spPr/>
        <p:txBody>
          <a:bodyPr/>
          <a:lstStyle/>
          <a:p>
            <a:fld id="{347E24D1-BA45-7043-BCF8-BD8422989279}" type="slidenum">
              <a:rPr lang="en-US" smtClean="0"/>
              <a:t>7</a:t>
            </a:fld>
            <a:endParaRPr lang="en-US"/>
          </a:p>
        </p:txBody>
      </p:sp>
    </p:spTree>
    <p:extLst>
      <p:ext uri="{BB962C8B-B14F-4D97-AF65-F5344CB8AC3E}">
        <p14:creationId xmlns:p14="http://schemas.microsoft.com/office/powerpoint/2010/main" val="28787119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This diagram represents a born again person:</a:t>
            </a:r>
            <a:endParaRPr lang="en-US" sz="1600" baseline="0" dirty="0"/>
          </a:p>
          <a:p>
            <a:endParaRPr lang="en-US" sz="1600" baseline="0" dirty="0"/>
          </a:p>
          <a:p>
            <a:pPr marL="171450" indent="-171450">
              <a:buFont typeface="Arial"/>
              <a:buChar char="•"/>
            </a:pPr>
            <a:r>
              <a:rPr lang="en-US" sz="1600" baseline="0" dirty="0"/>
              <a:t>We are reconciled or “re-connected” to God through Christ. (The Holy Spirit)</a:t>
            </a:r>
          </a:p>
          <a:p>
            <a:pPr marL="171450" indent="-171450">
              <a:buFont typeface="Arial"/>
              <a:buChar char="•"/>
            </a:pPr>
            <a:endParaRPr lang="en-US" sz="1600" baseline="0" dirty="0"/>
          </a:p>
          <a:p>
            <a:pPr marL="171450" indent="-171450">
              <a:buFont typeface="Arial"/>
              <a:buChar char="•"/>
            </a:pPr>
            <a:r>
              <a:rPr lang="en-US" sz="1600" baseline="0" dirty="0"/>
              <a:t>Our flesh and spirit fight for control.</a:t>
            </a:r>
          </a:p>
          <a:p>
            <a:pPr marL="171450" indent="-171450">
              <a:buFont typeface="Arial"/>
              <a:buChar char="•"/>
            </a:pPr>
            <a:endParaRPr lang="en-US" sz="1600" baseline="0" dirty="0"/>
          </a:p>
          <a:p>
            <a:pPr marL="171450" indent="-171450">
              <a:buFont typeface="Arial"/>
              <a:buChar char="•"/>
            </a:pPr>
            <a:r>
              <a:rPr lang="en-US" sz="1600" baseline="0" dirty="0"/>
              <a:t>Our body is still aging and dying.</a:t>
            </a:r>
          </a:p>
          <a:p>
            <a:pPr marL="171450" indent="-171450">
              <a:buFont typeface="Arial"/>
              <a:buChar char="•"/>
            </a:pPr>
            <a:endParaRPr lang="en-US" sz="1600" baseline="0" dirty="0"/>
          </a:p>
          <a:p>
            <a:pPr marL="171450" indent="-171450">
              <a:buFont typeface="Arial"/>
              <a:buChar char="•"/>
            </a:pPr>
            <a:r>
              <a:rPr lang="en-US" sz="1600" baseline="0" dirty="0"/>
              <a:t>We can receive from the Spirit through faith.</a:t>
            </a:r>
          </a:p>
          <a:p>
            <a:pPr marL="171450" indent="-171450">
              <a:buFont typeface="Arial"/>
              <a:buChar char="•"/>
            </a:pPr>
            <a:endParaRPr lang="en-US" sz="1600" baseline="0" dirty="0"/>
          </a:p>
          <a:p>
            <a:pPr marL="171450" indent="-171450">
              <a:buFont typeface="Arial"/>
              <a:buChar char="•"/>
            </a:pPr>
            <a:r>
              <a:rPr lang="en-US" sz="1600" baseline="0" dirty="0"/>
              <a:t>If we let the flesh control us, our soul will be corrupted.</a:t>
            </a:r>
          </a:p>
          <a:p>
            <a:pPr marL="171450" indent="-171450">
              <a:buFont typeface="Arial"/>
              <a:buChar char="•"/>
            </a:pPr>
            <a:endParaRPr lang="en-US" sz="1600" baseline="0" dirty="0"/>
          </a:p>
          <a:p>
            <a:pPr marL="171450" indent="-171450">
              <a:buFont typeface="Arial"/>
              <a:buChar char="•"/>
            </a:pPr>
            <a:r>
              <a:rPr lang="en-US" sz="1600" baseline="0" dirty="0"/>
              <a:t>If we let the Spirit control us, our soul will be renewed.</a:t>
            </a:r>
          </a:p>
          <a:p>
            <a:pPr marL="171450" indent="-171450">
              <a:buFont typeface="Arial"/>
              <a:buChar char="•"/>
            </a:pPr>
            <a:endParaRPr lang="en-US" sz="1600" baseline="0" dirty="0"/>
          </a:p>
          <a:p>
            <a:pPr marL="0" indent="0">
              <a:buFont typeface="Arial"/>
              <a:buNone/>
            </a:pPr>
            <a:r>
              <a:rPr lang="en-US" sz="1600" b="1" baseline="0" dirty="0"/>
              <a:t>READ: </a:t>
            </a:r>
            <a:r>
              <a:rPr lang="en-US" sz="1600" baseline="0" dirty="0"/>
              <a:t>Romans 8:1-14</a:t>
            </a:r>
          </a:p>
          <a:p>
            <a:endParaRPr lang="en-US" sz="1800" dirty="0"/>
          </a:p>
        </p:txBody>
      </p:sp>
      <p:sp>
        <p:nvSpPr>
          <p:cNvPr id="4" name="Slide Number Placeholder 3"/>
          <p:cNvSpPr>
            <a:spLocks noGrp="1"/>
          </p:cNvSpPr>
          <p:nvPr>
            <p:ph type="sldNum" sz="quarter" idx="10"/>
          </p:nvPr>
        </p:nvSpPr>
        <p:spPr/>
        <p:txBody>
          <a:bodyPr/>
          <a:lstStyle/>
          <a:p>
            <a:fld id="{347E24D1-BA45-7043-BCF8-BD8422989279}" type="slidenum">
              <a:rPr lang="en-US" smtClean="0"/>
              <a:t>8</a:t>
            </a:fld>
            <a:endParaRPr lang="en-US"/>
          </a:p>
        </p:txBody>
      </p:sp>
    </p:spTree>
    <p:extLst>
      <p:ext uri="{BB962C8B-B14F-4D97-AF65-F5344CB8AC3E}">
        <p14:creationId xmlns:p14="http://schemas.microsoft.com/office/powerpoint/2010/main" val="8319962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solidFill>
                  <a:srgbClr val="000000"/>
                </a:solidFill>
              </a:rPr>
              <a:t>As disciples, we should seek after spiritual things and work to put aside the sinful things our bodies desire.</a:t>
            </a:r>
            <a:r>
              <a:rPr lang="en-US" sz="1600" baseline="0" dirty="0">
                <a:solidFill>
                  <a:srgbClr val="000000"/>
                </a:solidFill>
              </a:rPr>
              <a:t> </a:t>
            </a:r>
          </a:p>
          <a:p>
            <a:endParaRPr lang="en-US" sz="1600" baseline="0" dirty="0">
              <a:solidFill>
                <a:srgbClr val="000000"/>
              </a:solidFill>
            </a:endParaRPr>
          </a:p>
          <a:p>
            <a:r>
              <a:rPr lang="en-US" sz="1600" baseline="0" dirty="0">
                <a:solidFill>
                  <a:srgbClr val="000000"/>
                </a:solidFill>
              </a:rPr>
              <a:t>There are three things the body wants:</a:t>
            </a:r>
          </a:p>
          <a:p>
            <a:pPr marL="285750" indent="-285750">
              <a:buFont typeface="Arial"/>
              <a:buChar char="•"/>
            </a:pPr>
            <a:endParaRPr lang="en-US" sz="1600" baseline="0" dirty="0">
              <a:solidFill>
                <a:srgbClr val="000000"/>
              </a:solidFill>
            </a:endParaRPr>
          </a:p>
          <a:p>
            <a:pPr marL="285750" indent="-285750">
              <a:buFont typeface="Arial"/>
              <a:buChar char="•"/>
            </a:pPr>
            <a:r>
              <a:rPr lang="en-US" sz="1600" baseline="0" dirty="0">
                <a:solidFill>
                  <a:srgbClr val="000000"/>
                </a:solidFill>
              </a:rPr>
              <a:t>The lust of the eyes: things that look good.</a:t>
            </a:r>
          </a:p>
          <a:p>
            <a:pPr marL="285750" indent="-285750">
              <a:buFont typeface="Arial"/>
              <a:buChar char="•"/>
            </a:pPr>
            <a:r>
              <a:rPr lang="en-US" sz="1600" baseline="0" dirty="0">
                <a:solidFill>
                  <a:srgbClr val="000000"/>
                </a:solidFill>
              </a:rPr>
              <a:t>The lust of the flesh: things that make us feel good.</a:t>
            </a:r>
          </a:p>
          <a:p>
            <a:pPr marL="285750" indent="-285750">
              <a:buFont typeface="Arial"/>
              <a:buChar char="•"/>
            </a:pPr>
            <a:r>
              <a:rPr lang="en-US" sz="1600" baseline="0" dirty="0">
                <a:solidFill>
                  <a:srgbClr val="000000"/>
                </a:solidFill>
              </a:rPr>
              <a:t>The pride of life: things that make us look good to other people.</a:t>
            </a:r>
          </a:p>
          <a:p>
            <a:pPr marL="285750" indent="-285750">
              <a:buFont typeface="Arial"/>
              <a:buChar char="•"/>
            </a:pPr>
            <a:endParaRPr lang="en-US" sz="1600" baseline="0" dirty="0">
              <a:solidFill>
                <a:srgbClr val="000000"/>
              </a:solidFill>
            </a:endParaRPr>
          </a:p>
          <a:p>
            <a:pPr marL="0" indent="0">
              <a:buFont typeface="Arial"/>
              <a:buNone/>
            </a:pPr>
            <a:r>
              <a:rPr lang="en-US" sz="1600" baseline="0" dirty="0">
                <a:solidFill>
                  <a:srgbClr val="000000"/>
                </a:solidFill>
              </a:rPr>
              <a:t>So how do you walk in the spirit? There are several ways:</a:t>
            </a:r>
            <a:endParaRPr lang="en-US" sz="1600" dirty="0">
              <a:solidFill>
                <a:srgbClr val="000000"/>
              </a:solidFill>
            </a:endParaRPr>
          </a:p>
          <a:p>
            <a:endParaRPr lang="en-US" sz="1600" b="1" dirty="0">
              <a:solidFill>
                <a:srgbClr val="000000"/>
              </a:solidFill>
            </a:endParaRPr>
          </a:p>
          <a:p>
            <a:r>
              <a:rPr lang="en-US" sz="1600" b="1" dirty="0">
                <a:solidFill>
                  <a:srgbClr val="000000"/>
                </a:solidFill>
              </a:rPr>
              <a:t>We walk in the spirit through our thoughts, prayer, worship, study, fasting, </a:t>
            </a:r>
            <a:r>
              <a:rPr lang="en-US" sz="1600" b="1" baseline="0" dirty="0">
                <a:solidFill>
                  <a:srgbClr val="000000"/>
                </a:solidFill>
              </a:rPr>
              <a:t>and </a:t>
            </a:r>
            <a:r>
              <a:rPr lang="en-US" sz="1600" b="1" dirty="0">
                <a:solidFill>
                  <a:srgbClr val="000000"/>
                </a:solidFill>
              </a:rPr>
              <a:t>giving.</a:t>
            </a:r>
          </a:p>
          <a:p>
            <a:endParaRPr lang="en-US" sz="1600" b="1" dirty="0">
              <a:solidFill>
                <a:srgbClr val="000000"/>
              </a:solidFill>
            </a:endParaRPr>
          </a:p>
          <a:p>
            <a:r>
              <a:rPr lang="en-US" sz="1600" b="0" dirty="0">
                <a:solidFill>
                  <a:srgbClr val="000000"/>
                </a:solidFill>
              </a:rPr>
              <a:t>Explain each one.</a:t>
            </a:r>
          </a:p>
          <a:p>
            <a:endParaRPr lang="en-US" sz="1800" dirty="0">
              <a:solidFill>
                <a:srgbClr val="000000"/>
              </a:solidFill>
            </a:endParaRPr>
          </a:p>
        </p:txBody>
      </p:sp>
      <p:sp>
        <p:nvSpPr>
          <p:cNvPr id="4" name="Slide Number Placeholder 3"/>
          <p:cNvSpPr>
            <a:spLocks noGrp="1"/>
          </p:cNvSpPr>
          <p:nvPr>
            <p:ph type="sldNum" sz="quarter" idx="10"/>
          </p:nvPr>
        </p:nvSpPr>
        <p:spPr/>
        <p:txBody>
          <a:bodyPr/>
          <a:lstStyle/>
          <a:p>
            <a:fld id="{347E24D1-BA45-7043-BCF8-BD8422989279}" type="slidenum">
              <a:rPr lang="en-US" smtClean="0"/>
              <a:t>9</a:t>
            </a:fld>
            <a:endParaRPr lang="en-US"/>
          </a:p>
        </p:txBody>
      </p:sp>
    </p:spTree>
    <p:extLst>
      <p:ext uri="{BB962C8B-B14F-4D97-AF65-F5344CB8AC3E}">
        <p14:creationId xmlns:p14="http://schemas.microsoft.com/office/powerpoint/2010/main" val="34415863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0ABA0E-772D-8347-9181-B0855938257E}" type="datetimeFigureOut">
              <a:rPr lang="en-US" smtClean="0"/>
              <a:t>5/1/20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48C9F6-1ABB-3C46-B459-3FC5E0FB5DF1}" type="slidenum">
              <a:rPr lang="en-US" smtClean="0"/>
              <a:t>‹#›</a:t>
            </a:fld>
            <a:endParaRPr lang="en-US"/>
          </a:p>
        </p:txBody>
      </p:sp>
    </p:spTree>
    <p:extLst>
      <p:ext uri="{BB962C8B-B14F-4D97-AF65-F5344CB8AC3E}">
        <p14:creationId xmlns:p14="http://schemas.microsoft.com/office/powerpoint/2010/main" val="6857308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0ABA0E-772D-8347-9181-B0855938257E}" type="datetimeFigureOut">
              <a:rPr lang="en-US" smtClean="0"/>
              <a:t>5/1/20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48C9F6-1ABB-3C46-B459-3FC5E0FB5DF1}" type="slidenum">
              <a:rPr lang="en-US" smtClean="0"/>
              <a:t>‹#›</a:t>
            </a:fld>
            <a:endParaRPr lang="en-US"/>
          </a:p>
        </p:txBody>
      </p:sp>
    </p:spTree>
    <p:extLst>
      <p:ext uri="{BB962C8B-B14F-4D97-AF65-F5344CB8AC3E}">
        <p14:creationId xmlns:p14="http://schemas.microsoft.com/office/powerpoint/2010/main" val="22857417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0ABA0E-772D-8347-9181-B0855938257E}" type="datetimeFigureOut">
              <a:rPr lang="en-US" smtClean="0"/>
              <a:t>5/1/20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48C9F6-1ABB-3C46-B459-3FC5E0FB5DF1}" type="slidenum">
              <a:rPr lang="en-US" smtClean="0"/>
              <a:t>‹#›</a:t>
            </a:fld>
            <a:endParaRPr lang="en-US"/>
          </a:p>
        </p:txBody>
      </p:sp>
    </p:spTree>
    <p:extLst>
      <p:ext uri="{BB962C8B-B14F-4D97-AF65-F5344CB8AC3E}">
        <p14:creationId xmlns:p14="http://schemas.microsoft.com/office/powerpoint/2010/main" val="1890475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0ABA0E-772D-8347-9181-B0855938257E}" type="datetimeFigureOut">
              <a:rPr lang="en-US" smtClean="0"/>
              <a:t>5/1/20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48C9F6-1ABB-3C46-B459-3FC5E0FB5DF1}" type="slidenum">
              <a:rPr lang="en-US" smtClean="0"/>
              <a:t>‹#›</a:t>
            </a:fld>
            <a:endParaRPr lang="en-US"/>
          </a:p>
        </p:txBody>
      </p:sp>
    </p:spTree>
    <p:extLst>
      <p:ext uri="{BB962C8B-B14F-4D97-AF65-F5344CB8AC3E}">
        <p14:creationId xmlns:p14="http://schemas.microsoft.com/office/powerpoint/2010/main" val="10414524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0ABA0E-772D-8347-9181-B0855938257E}" type="datetimeFigureOut">
              <a:rPr lang="en-US" smtClean="0"/>
              <a:t>5/1/20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48C9F6-1ABB-3C46-B459-3FC5E0FB5DF1}" type="slidenum">
              <a:rPr lang="en-US" smtClean="0"/>
              <a:t>‹#›</a:t>
            </a:fld>
            <a:endParaRPr lang="en-US"/>
          </a:p>
        </p:txBody>
      </p:sp>
    </p:spTree>
    <p:extLst>
      <p:ext uri="{BB962C8B-B14F-4D97-AF65-F5344CB8AC3E}">
        <p14:creationId xmlns:p14="http://schemas.microsoft.com/office/powerpoint/2010/main" val="8716215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0ABA0E-772D-8347-9181-B0855938257E}" type="datetimeFigureOut">
              <a:rPr lang="en-US" smtClean="0"/>
              <a:t>5/1/20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48C9F6-1ABB-3C46-B459-3FC5E0FB5DF1}" type="slidenum">
              <a:rPr lang="en-US" smtClean="0"/>
              <a:t>‹#›</a:t>
            </a:fld>
            <a:endParaRPr lang="en-US"/>
          </a:p>
        </p:txBody>
      </p:sp>
    </p:spTree>
    <p:extLst>
      <p:ext uri="{BB962C8B-B14F-4D97-AF65-F5344CB8AC3E}">
        <p14:creationId xmlns:p14="http://schemas.microsoft.com/office/powerpoint/2010/main" val="17329929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0ABA0E-772D-8347-9181-B0855938257E}" type="datetimeFigureOut">
              <a:rPr lang="en-US" smtClean="0"/>
              <a:t>5/1/20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E48C9F6-1ABB-3C46-B459-3FC5E0FB5DF1}" type="slidenum">
              <a:rPr lang="en-US" smtClean="0"/>
              <a:t>‹#›</a:t>
            </a:fld>
            <a:endParaRPr lang="en-US"/>
          </a:p>
        </p:txBody>
      </p:sp>
    </p:spTree>
    <p:extLst>
      <p:ext uri="{BB962C8B-B14F-4D97-AF65-F5344CB8AC3E}">
        <p14:creationId xmlns:p14="http://schemas.microsoft.com/office/powerpoint/2010/main" val="15922643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0ABA0E-772D-8347-9181-B0855938257E}" type="datetimeFigureOut">
              <a:rPr lang="en-US" smtClean="0"/>
              <a:t>5/1/20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E48C9F6-1ABB-3C46-B459-3FC5E0FB5DF1}" type="slidenum">
              <a:rPr lang="en-US" smtClean="0"/>
              <a:t>‹#›</a:t>
            </a:fld>
            <a:endParaRPr lang="en-US"/>
          </a:p>
        </p:txBody>
      </p:sp>
    </p:spTree>
    <p:extLst>
      <p:ext uri="{BB962C8B-B14F-4D97-AF65-F5344CB8AC3E}">
        <p14:creationId xmlns:p14="http://schemas.microsoft.com/office/powerpoint/2010/main" val="25026371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0ABA0E-772D-8347-9181-B0855938257E}" type="datetimeFigureOut">
              <a:rPr lang="en-US" smtClean="0"/>
              <a:t>5/1/20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E48C9F6-1ABB-3C46-B459-3FC5E0FB5DF1}" type="slidenum">
              <a:rPr lang="en-US" smtClean="0"/>
              <a:t>‹#›</a:t>
            </a:fld>
            <a:endParaRPr lang="en-US"/>
          </a:p>
        </p:txBody>
      </p:sp>
    </p:spTree>
    <p:extLst>
      <p:ext uri="{BB962C8B-B14F-4D97-AF65-F5344CB8AC3E}">
        <p14:creationId xmlns:p14="http://schemas.microsoft.com/office/powerpoint/2010/main" val="31538182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0ABA0E-772D-8347-9181-B0855938257E}" type="datetimeFigureOut">
              <a:rPr lang="en-US" smtClean="0"/>
              <a:t>5/1/20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48C9F6-1ABB-3C46-B459-3FC5E0FB5DF1}" type="slidenum">
              <a:rPr lang="en-US" smtClean="0"/>
              <a:t>‹#›</a:t>
            </a:fld>
            <a:endParaRPr lang="en-US"/>
          </a:p>
        </p:txBody>
      </p:sp>
    </p:spTree>
    <p:extLst>
      <p:ext uri="{BB962C8B-B14F-4D97-AF65-F5344CB8AC3E}">
        <p14:creationId xmlns:p14="http://schemas.microsoft.com/office/powerpoint/2010/main" val="34422678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0ABA0E-772D-8347-9181-B0855938257E}" type="datetimeFigureOut">
              <a:rPr lang="en-US" smtClean="0"/>
              <a:t>5/1/20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48C9F6-1ABB-3C46-B459-3FC5E0FB5DF1}" type="slidenum">
              <a:rPr lang="en-US" smtClean="0"/>
              <a:t>‹#›</a:t>
            </a:fld>
            <a:endParaRPr lang="en-US"/>
          </a:p>
        </p:txBody>
      </p:sp>
    </p:spTree>
    <p:extLst>
      <p:ext uri="{BB962C8B-B14F-4D97-AF65-F5344CB8AC3E}">
        <p14:creationId xmlns:p14="http://schemas.microsoft.com/office/powerpoint/2010/main" val="35028386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0ABA0E-772D-8347-9181-B0855938257E}" type="datetimeFigureOut">
              <a:rPr lang="en-US" smtClean="0"/>
              <a:t>5/1/20</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8E48C9F6-1ABB-3C46-B459-3FC5E0FB5DF1}" type="slidenum">
              <a:rPr lang="en-US" smtClean="0"/>
              <a:t>‹#›</a:t>
            </a:fld>
            <a:endParaRPr lang="en-US"/>
          </a:p>
        </p:txBody>
      </p:sp>
    </p:spTree>
    <p:extLst>
      <p:ext uri="{BB962C8B-B14F-4D97-AF65-F5344CB8AC3E}">
        <p14:creationId xmlns:p14="http://schemas.microsoft.com/office/powerpoint/2010/main" val="20448917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0089220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5A255C-8F57-B546-8B9A-CEA7D93CFC8B}"/>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4468885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95338" y="1805454"/>
            <a:ext cx="7953325" cy="1938992"/>
          </a:xfrm>
          <a:prstGeom prst="rect">
            <a:avLst/>
          </a:prstGeom>
          <a:noFill/>
        </p:spPr>
        <p:txBody>
          <a:bodyPr wrap="square" rtlCol="0">
            <a:spAutoFit/>
          </a:bodyPr>
          <a:lstStyle/>
          <a:p>
            <a:pPr algn="ctr"/>
            <a:r>
              <a:rPr lang="en-US" sz="4000" dirty="0"/>
              <a:t> There is a conflict between our sinful body and the Spirit of God </a:t>
            </a:r>
            <a:r>
              <a:rPr lang="en-US" sz="4000"/>
              <a:t>that is in </a:t>
            </a:r>
            <a:r>
              <a:rPr lang="en-US" sz="4000" dirty="0"/>
              <a:t>us.</a:t>
            </a:r>
          </a:p>
        </p:txBody>
      </p:sp>
      <p:cxnSp>
        <p:nvCxnSpPr>
          <p:cNvPr id="6" name="Straight Connector 5"/>
          <p:cNvCxnSpPr/>
          <p:nvPr/>
        </p:nvCxnSpPr>
        <p:spPr>
          <a:xfrm>
            <a:off x="573073" y="1233845"/>
            <a:ext cx="7953325" cy="0"/>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573073" y="4372452"/>
            <a:ext cx="7953325" cy="0"/>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stretch>
            <a:fillRect/>
          </a:stretch>
        </p:blipFill>
        <p:spPr>
          <a:xfrm>
            <a:off x="3892004" y="242046"/>
            <a:ext cx="1359992" cy="722032"/>
          </a:xfrm>
          <a:prstGeom prst="rect">
            <a:avLst/>
          </a:prstGeom>
        </p:spPr>
      </p:pic>
    </p:spTree>
    <p:extLst>
      <p:ext uri="{BB962C8B-B14F-4D97-AF65-F5344CB8AC3E}">
        <p14:creationId xmlns:p14="http://schemas.microsoft.com/office/powerpoint/2010/main" val="32539129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6" name="TextBox 5"/>
          <p:cNvSpPr txBox="1"/>
          <p:nvPr/>
        </p:nvSpPr>
        <p:spPr>
          <a:xfrm>
            <a:off x="573073" y="1829376"/>
            <a:ext cx="7953325" cy="1938992"/>
          </a:xfrm>
          <a:prstGeom prst="rect">
            <a:avLst/>
          </a:prstGeom>
          <a:noFill/>
        </p:spPr>
        <p:txBody>
          <a:bodyPr wrap="square" rtlCol="0" anchor="ctr">
            <a:spAutoFit/>
          </a:bodyPr>
          <a:lstStyle/>
          <a:p>
            <a:pPr algn="ctr"/>
            <a:r>
              <a:rPr lang="en-US" sz="4000" dirty="0">
                <a:solidFill>
                  <a:srgbClr val="FFFFFF"/>
                </a:solidFill>
              </a:rPr>
              <a:t>The Holy Spirit creates in us a deep desire to please God and gives us power to overcome sin.</a:t>
            </a:r>
          </a:p>
        </p:txBody>
      </p:sp>
      <p:cxnSp>
        <p:nvCxnSpPr>
          <p:cNvPr id="7" name="Straight Connector 6"/>
          <p:cNvCxnSpPr/>
          <p:nvPr/>
        </p:nvCxnSpPr>
        <p:spPr>
          <a:xfrm>
            <a:off x="573073" y="1233845"/>
            <a:ext cx="7953325" cy="0"/>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573073" y="4381523"/>
            <a:ext cx="7953325" cy="0"/>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3"/>
          <a:stretch>
            <a:fillRect/>
          </a:stretch>
        </p:blipFill>
        <p:spPr>
          <a:xfrm>
            <a:off x="3890963" y="255493"/>
            <a:ext cx="1362075" cy="723138"/>
          </a:xfrm>
          <a:prstGeom prst="rect">
            <a:avLst/>
          </a:prstGeom>
        </p:spPr>
      </p:pic>
    </p:spTree>
    <p:extLst>
      <p:ext uri="{BB962C8B-B14F-4D97-AF65-F5344CB8AC3E}">
        <p14:creationId xmlns:p14="http://schemas.microsoft.com/office/powerpoint/2010/main" val="40991548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73073" y="1822924"/>
            <a:ext cx="7953325" cy="1938992"/>
          </a:xfrm>
          <a:prstGeom prst="rect">
            <a:avLst/>
          </a:prstGeom>
          <a:noFill/>
        </p:spPr>
        <p:txBody>
          <a:bodyPr wrap="square" rtlCol="0">
            <a:spAutoFit/>
          </a:bodyPr>
          <a:lstStyle/>
          <a:p>
            <a:pPr algn="ctr"/>
            <a:r>
              <a:rPr lang="en-US" sz="4000" dirty="0"/>
              <a:t>The process of growing to be a mature Christian takes time and effort.</a:t>
            </a:r>
          </a:p>
        </p:txBody>
      </p:sp>
      <p:cxnSp>
        <p:nvCxnSpPr>
          <p:cNvPr id="6" name="Straight Connector 5"/>
          <p:cNvCxnSpPr/>
          <p:nvPr/>
        </p:nvCxnSpPr>
        <p:spPr>
          <a:xfrm>
            <a:off x="573073" y="1233845"/>
            <a:ext cx="7953325" cy="0"/>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573073" y="4372452"/>
            <a:ext cx="7953325" cy="0"/>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stretch>
            <a:fillRect/>
          </a:stretch>
        </p:blipFill>
        <p:spPr>
          <a:xfrm>
            <a:off x="3892004" y="242046"/>
            <a:ext cx="1359992" cy="722032"/>
          </a:xfrm>
          <a:prstGeom prst="rect">
            <a:avLst/>
          </a:prstGeom>
        </p:spPr>
      </p:pic>
    </p:spTree>
    <p:extLst>
      <p:ext uri="{BB962C8B-B14F-4D97-AF65-F5344CB8AC3E}">
        <p14:creationId xmlns:p14="http://schemas.microsoft.com/office/powerpoint/2010/main" val="27887308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1519186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6" name="TextBox 5"/>
          <p:cNvSpPr txBox="1"/>
          <p:nvPr/>
        </p:nvSpPr>
        <p:spPr>
          <a:xfrm>
            <a:off x="573073" y="1819216"/>
            <a:ext cx="7953325" cy="1938992"/>
          </a:xfrm>
          <a:prstGeom prst="rect">
            <a:avLst/>
          </a:prstGeom>
          <a:noFill/>
        </p:spPr>
        <p:txBody>
          <a:bodyPr wrap="square" rtlCol="0" anchor="ctr">
            <a:spAutoFit/>
          </a:bodyPr>
          <a:lstStyle/>
          <a:p>
            <a:pPr algn="ctr"/>
            <a:r>
              <a:rPr lang="en-US" sz="4000" dirty="0">
                <a:solidFill>
                  <a:srgbClr val="FFFFFF"/>
                </a:solidFill>
              </a:rPr>
              <a:t>Salvation is not attained by works, but through Jesus Christ and obedience to His plan.</a:t>
            </a:r>
          </a:p>
        </p:txBody>
      </p:sp>
      <p:cxnSp>
        <p:nvCxnSpPr>
          <p:cNvPr id="7" name="Straight Connector 6"/>
          <p:cNvCxnSpPr/>
          <p:nvPr/>
        </p:nvCxnSpPr>
        <p:spPr>
          <a:xfrm>
            <a:off x="573073" y="1233845"/>
            <a:ext cx="7953325" cy="0"/>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573073" y="4381523"/>
            <a:ext cx="7953325" cy="0"/>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3"/>
          <a:stretch>
            <a:fillRect/>
          </a:stretch>
        </p:blipFill>
        <p:spPr>
          <a:xfrm>
            <a:off x="3890963" y="255493"/>
            <a:ext cx="1362075" cy="723138"/>
          </a:xfrm>
          <a:prstGeom prst="rect">
            <a:avLst/>
          </a:prstGeom>
        </p:spPr>
      </p:pic>
    </p:spTree>
    <p:extLst>
      <p:ext uri="{BB962C8B-B14F-4D97-AF65-F5344CB8AC3E}">
        <p14:creationId xmlns:p14="http://schemas.microsoft.com/office/powerpoint/2010/main" val="36452264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73073" y="1833084"/>
            <a:ext cx="7953325" cy="1938992"/>
          </a:xfrm>
          <a:prstGeom prst="rect">
            <a:avLst/>
          </a:prstGeom>
          <a:noFill/>
        </p:spPr>
        <p:txBody>
          <a:bodyPr wrap="square" rtlCol="0">
            <a:spAutoFit/>
          </a:bodyPr>
          <a:lstStyle/>
          <a:p>
            <a:pPr algn="ctr"/>
            <a:r>
              <a:rPr lang="en-US" sz="4000" dirty="0"/>
              <a:t>We need to be serious about our walk with God and make pleasing Him a priority.</a:t>
            </a:r>
          </a:p>
        </p:txBody>
      </p:sp>
      <p:cxnSp>
        <p:nvCxnSpPr>
          <p:cNvPr id="6" name="Straight Connector 5"/>
          <p:cNvCxnSpPr/>
          <p:nvPr/>
        </p:nvCxnSpPr>
        <p:spPr>
          <a:xfrm>
            <a:off x="573073" y="1233845"/>
            <a:ext cx="7953325" cy="0"/>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573073" y="4372452"/>
            <a:ext cx="7953325" cy="0"/>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stretch>
            <a:fillRect/>
          </a:stretch>
        </p:blipFill>
        <p:spPr>
          <a:xfrm>
            <a:off x="3892004" y="242046"/>
            <a:ext cx="1359992" cy="722032"/>
          </a:xfrm>
          <a:prstGeom prst="rect">
            <a:avLst/>
          </a:prstGeom>
        </p:spPr>
      </p:pic>
    </p:spTree>
    <p:extLst>
      <p:ext uri="{BB962C8B-B14F-4D97-AF65-F5344CB8AC3E}">
        <p14:creationId xmlns:p14="http://schemas.microsoft.com/office/powerpoint/2010/main" val="24122435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6" name="TextBox 5"/>
          <p:cNvSpPr txBox="1"/>
          <p:nvPr/>
        </p:nvSpPr>
        <p:spPr>
          <a:xfrm>
            <a:off x="573073" y="2126992"/>
            <a:ext cx="7953325" cy="1323439"/>
          </a:xfrm>
          <a:prstGeom prst="rect">
            <a:avLst/>
          </a:prstGeom>
          <a:noFill/>
        </p:spPr>
        <p:txBody>
          <a:bodyPr wrap="square" rtlCol="0" anchor="ctr">
            <a:spAutoFit/>
          </a:bodyPr>
          <a:lstStyle/>
          <a:p>
            <a:pPr algn="ctr"/>
            <a:r>
              <a:rPr lang="en-US" sz="4000" dirty="0">
                <a:solidFill>
                  <a:srgbClr val="FFFFFF"/>
                </a:solidFill>
              </a:rPr>
              <a:t>The church is described as the body of Christ on Earth.</a:t>
            </a:r>
          </a:p>
        </p:txBody>
      </p:sp>
      <p:cxnSp>
        <p:nvCxnSpPr>
          <p:cNvPr id="7" name="Straight Connector 6"/>
          <p:cNvCxnSpPr/>
          <p:nvPr/>
        </p:nvCxnSpPr>
        <p:spPr>
          <a:xfrm>
            <a:off x="573073" y="1233845"/>
            <a:ext cx="7953325" cy="0"/>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573073" y="4381523"/>
            <a:ext cx="7953325" cy="0"/>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3"/>
          <a:stretch>
            <a:fillRect/>
          </a:stretch>
        </p:blipFill>
        <p:spPr>
          <a:xfrm>
            <a:off x="3890963" y="255493"/>
            <a:ext cx="1362075" cy="723138"/>
          </a:xfrm>
          <a:prstGeom prst="rect">
            <a:avLst/>
          </a:prstGeom>
        </p:spPr>
      </p:pic>
    </p:spTree>
    <p:extLst>
      <p:ext uri="{BB962C8B-B14F-4D97-AF65-F5344CB8AC3E}">
        <p14:creationId xmlns:p14="http://schemas.microsoft.com/office/powerpoint/2010/main" val="21641424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73073" y="2066764"/>
            <a:ext cx="7953325" cy="1323439"/>
          </a:xfrm>
          <a:prstGeom prst="rect">
            <a:avLst/>
          </a:prstGeom>
          <a:noFill/>
        </p:spPr>
        <p:txBody>
          <a:bodyPr wrap="square" rtlCol="0">
            <a:spAutoFit/>
          </a:bodyPr>
          <a:lstStyle/>
          <a:p>
            <a:pPr algn="ctr"/>
            <a:r>
              <a:rPr lang="en-US" sz="4000" dirty="0"/>
              <a:t>God gives spiritual gifts to individual believers to help the church.</a:t>
            </a:r>
          </a:p>
        </p:txBody>
      </p:sp>
      <p:cxnSp>
        <p:nvCxnSpPr>
          <p:cNvPr id="6" name="Straight Connector 5"/>
          <p:cNvCxnSpPr/>
          <p:nvPr/>
        </p:nvCxnSpPr>
        <p:spPr>
          <a:xfrm>
            <a:off x="573073" y="1233845"/>
            <a:ext cx="7953325" cy="0"/>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573073" y="4372452"/>
            <a:ext cx="7953325" cy="0"/>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stretch>
            <a:fillRect/>
          </a:stretch>
        </p:blipFill>
        <p:spPr>
          <a:xfrm>
            <a:off x="3892004" y="242046"/>
            <a:ext cx="1359992" cy="722032"/>
          </a:xfrm>
          <a:prstGeom prst="rect">
            <a:avLst/>
          </a:prstGeom>
        </p:spPr>
      </p:pic>
    </p:spTree>
    <p:extLst>
      <p:ext uri="{BB962C8B-B14F-4D97-AF65-F5344CB8AC3E}">
        <p14:creationId xmlns:p14="http://schemas.microsoft.com/office/powerpoint/2010/main" val="9016602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6" name="TextBox 5"/>
          <p:cNvSpPr txBox="1"/>
          <p:nvPr/>
        </p:nvSpPr>
        <p:spPr>
          <a:xfrm>
            <a:off x="573073" y="2055872"/>
            <a:ext cx="7953325" cy="1323439"/>
          </a:xfrm>
          <a:prstGeom prst="rect">
            <a:avLst/>
          </a:prstGeom>
          <a:noFill/>
        </p:spPr>
        <p:txBody>
          <a:bodyPr wrap="square" rtlCol="0" anchor="ctr">
            <a:spAutoFit/>
          </a:bodyPr>
          <a:lstStyle/>
          <a:p>
            <a:pPr algn="ctr"/>
            <a:r>
              <a:rPr lang="en-US" sz="4000" dirty="0">
                <a:solidFill>
                  <a:srgbClr val="FFFFFF"/>
                </a:solidFill>
              </a:rPr>
              <a:t>Satan uses false doctrine to try to corrupt and defeat the church.</a:t>
            </a:r>
          </a:p>
        </p:txBody>
      </p:sp>
      <p:cxnSp>
        <p:nvCxnSpPr>
          <p:cNvPr id="7" name="Straight Connector 6"/>
          <p:cNvCxnSpPr/>
          <p:nvPr/>
        </p:nvCxnSpPr>
        <p:spPr>
          <a:xfrm>
            <a:off x="573073" y="1233845"/>
            <a:ext cx="7953325" cy="0"/>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573073" y="4381523"/>
            <a:ext cx="7953325" cy="0"/>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3"/>
          <a:stretch>
            <a:fillRect/>
          </a:stretch>
        </p:blipFill>
        <p:spPr>
          <a:xfrm>
            <a:off x="3890963" y="255493"/>
            <a:ext cx="1362075" cy="723138"/>
          </a:xfrm>
          <a:prstGeom prst="rect">
            <a:avLst/>
          </a:prstGeom>
        </p:spPr>
      </p:pic>
    </p:spTree>
    <p:extLst>
      <p:ext uri="{BB962C8B-B14F-4D97-AF65-F5344CB8AC3E}">
        <p14:creationId xmlns:p14="http://schemas.microsoft.com/office/powerpoint/2010/main" val="35711000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281545"/>
            <a:ext cx="2366818" cy="2945740"/>
          </a:xfrm>
          <a:prstGeom prst="rect">
            <a:avLst/>
          </a:prstGeom>
          <a:solidFill>
            <a:srgbClr val="F05F4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2491510" y="1281544"/>
            <a:ext cx="2149764" cy="2945741"/>
          </a:xfrm>
          <a:prstGeom prst="rect">
            <a:avLst/>
          </a:prstGeom>
          <a:solidFill>
            <a:srgbClr val="2099B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6961909" y="1281544"/>
            <a:ext cx="2182091" cy="2945741"/>
          </a:xfrm>
          <a:prstGeom prst="rect">
            <a:avLst/>
          </a:prstGeom>
          <a:solidFill>
            <a:srgbClr val="503D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4754419" y="1281544"/>
            <a:ext cx="2103582" cy="2945741"/>
          </a:xfrm>
          <a:prstGeom prst="rect">
            <a:avLst/>
          </a:prstGeom>
          <a:solidFill>
            <a:srgbClr val="3847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2514600" y="1316194"/>
            <a:ext cx="1835727" cy="584776"/>
          </a:xfrm>
          <a:prstGeom prst="rect">
            <a:avLst/>
          </a:prstGeom>
          <a:noFill/>
        </p:spPr>
        <p:txBody>
          <a:bodyPr wrap="square" rtlCol="0">
            <a:spAutoFit/>
          </a:bodyPr>
          <a:lstStyle/>
          <a:p>
            <a:r>
              <a:rPr lang="en-US" sz="3200" dirty="0">
                <a:solidFill>
                  <a:srgbClr val="FFFFFF"/>
                </a:solidFill>
                <a:cs typeface="Calibri Light"/>
              </a:rPr>
              <a:t>Lesson 2</a:t>
            </a:r>
          </a:p>
        </p:txBody>
      </p:sp>
      <p:sp>
        <p:nvSpPr>
          <p:cNvPr id="9" name="TextBox 8"/>
          <p:cNvSpPr txBox="1"/>
          <p:nvPr/>
        </p:nvSpPr>
        <p:spPr>
          <a:xfrm>
            <a:off x="240146" y="1316194"/>
            <a:ext cx="1835727" cy="584776"/>
          </a:xfrm>
          <a:prstGeom prst="rect">
            <a:avLst/>
          </a:prstGeom>
          <a:noFill/>
        </p:spPr>
        <p:txBody>
          <a:bodyPr wrap="square" rtlCol="0">
            <a:spAutoFit/>
          </a:bodyPr>
          <a:lstStyle/>
          <a:p>
            <a:r>
              <a:rPr lang="en-US" sz="3200" dirty="0">
                <a:solidFill>
                  <a:srgbClr val="FFFFFF"/>
                </a:solidFill>
                <a:cs typeface="Calibri Light"/>
              </a:rPr>
              <a:t>Lesson 1</a:t>
            </a:r>
          </a:p>
        </p:txBody>
      </p:sp>
      <p:sp>
        <p:nvSpPr>
          <p:cNvPr id="10" name="TextBox 9"/>
          <p:cNvSpPr txBox="1"/>
          <p:nvPr/>
        </p:nvSpPr>
        <p:spPr>
          <a:xfrm>
            <a:off x="4754418" y="1316194"/>
            <a:ext cx="1835727" cy="584776"/>
          </a:xfrm>
          <a:prstGeom prst="rect">
            <a:avLst/>
          </a:prstGeom>
          <a:noFill/>
        </p:spPr>
        <p:txBody>
          <a:bodyPr wrap="square" rtlCol="0">
            <a:spAutoFit/>
          </a:bodyPr>
          <a:lstStyle/>
          <a:p>
            <a:r>
              <a:rPr lang="en-US" sz="3200" dirty="0">
                <a:solidFill>
                  <a:srgbClr val="FFFFFF"/>
                </a:solidFill>
                <a:cs typeface="Calibri Light"/>
              </a:rPr>
              <a:t>Lesson 3</a:t>
            </a:r>
          </a:p>
        </p:txBody>
      </p:sp>
      <p:sp>
        <p:nvSpPr>
          <p:cNvPr id="11" name="TextBox 10"/>
          <p:cNvSpPr txBox="1"/>
          <p:nvPr/>
        </p:nvSpPr>
        <p:spPr>
          <a:xfrm>
            <a:off x="7075054" y="1316194"/>
            <a:ext cx="1835727" cy="584776"/>
          </a:xfrm>
          <a:prstGeom prst="rect">
            <a:avLst/>
          </a:prstGeom>
          <a:noFill/>
        </p:spPr>
        <p:txBody>
          <a:bodyPr wrap="square" rtlCol="0">
            <a:spAutoFit/>
          </a:bodyPr>
          <a:lstStyle/>
          <a:p>
            <a:r>
              <a:rPr lang="en-US" sz="3200" dirty="0">
                <a:solidFill>
                  <a:srgbClr val="FFFFFF"/>
                </a:solidFill>
                <a:cs typeface="Calibri Light"/>
              </a:rPr>
              <a:t>Lesson 4</a:t>
            </a:r>
          </a:p>
        </p:txBody>
      </p:sp>
      <p:sp>
        <p:nvSpPr>
          <p:cNvPr id="12" name="TextBox 11"/>
          <p:cNvSpPr txBox="1"/>
          <p:nvPr/>
        </p:nvSpPr>
        <p:spPr>
          <a:xfrm>
            <a:off x="332506" y="2955626"/>
            <a:ext cx="1711036" cy="1077218"/>
          </a:xfrm>
          <a:prstGeom prst="rect">
            <a:avLst/>
          </a:prstGeom>
          <a:noFill/>
        </p:spPr>
        <p:txBody>
          <a:bodyPr wrap="square" rtlCol="0">
            <a:spAutoFit/>
          </a:bodyPr>
          <a:lstStyle/>
          <a:p>
            <a:r>
              <a:rPr lang="en-US" sz="3200" dirty="0">
                <a:solidFill>
                  <a:srgbClr val="FFFFFF"/>
                </a:solidFill>
                <a:cs typeface="Calibri Light"/>
              </a:rPr>
              <a:t>The</a:t>
            </a:r>
          </a:p>
          <a:p>
            <a:r>
              <a:rPr lang="en-US" sz="3200" dirty="0">
                <a:solidFill>
                  <a:srgbClr val="FFFFFF"/>
                </a:solidFill>
                <a:cs typeface="Calibri Light"/>
              </a:rPr>
              <a:t>Problem</a:t>
            </a:r>
          </a:p>
        </p:txBody>
      </p:sp>
      <p:sp>
        <p:nvSpPr>
          <p:cNvPr id="13" name="TextBox 12"/>
          <p:cNvSpPr txBox="1"/>
          <p:nvPr/>
        </p:nvSpPr>
        <p:spPr>
          <a:xfrm>
            <a:off x="2630050" y="2955626"/>
            <a:ext cx="1711036" cy="1077218"/>
          </a:xfrm>
          <a:prstGeom prst="rect">
            <a:avLst/>
          </a:prstGeom>
          <a:noFill/>
        </p:spPr>
        <p:txBody>
          <a:bodyPr wrap="square" rtlCol="0">
            <a:spAutoFit/>
          </a:bodyPr>
          <a:lstStyle/>
          <a:p>
            <a:r>
              <a:rPr lang="en-US" sz="3200" dirty="0">
                <a:solidFill>
                  <a:srgbClr val="FFFFFF"/>
                </a:solidFill>
                <a:cs typeface="Calibri Light"/>
              </a:rPr>
              <a:t>The</a:t>
            </a:r>
          </a:p>
          <a:p>
            <a:r>
              <a:rPr lang="en-US" sz="3200" dirty="0">
                <a:solidFill>
                  <a:srgbClr val="FFFFFF"/>
                </a:solidFill>
                <a:cs typeface="Calibri Light"/>
              </a:rPr>
              <a:t>Plan</a:t>
            </a:r>
          </a:p>
        </p:txBody>
      </p:sp>
      <p:sp>
        <p:nvSpPr>
          <p:cNvPr id="14" name="TextBox 13"/>
          <p:cNvSpPr txBox="1"/>
          <p:nvPr/>
        </p:nvSpPr>
        <p:spPr>
          <a:xfrm>
            <a:off x="4925289" y="2955626"/>
            <a:ext cx="1711036" cy="1077218"/>
          </a:xfrm>
          <a:prstGeom prst="rect">
            <a:avLst/>
          </a:prstGeom>
          <a:noFill/>
        </p:spPr>
        <p:txBody>
          <a:bodyPr wrap="square" rtlCol="0">
            <a:spAutoFit/>
          </a:bodyPr>
          <a:lstStyle/>
          <a:p>
            <a:r>
              <a:rPr lang="en-US" sz="3200" dirty="0">
                <a:solidFill>
                  <a:srgbClr val="FFFFFF"/>
                </a:solidFill>
                <a:cs typeface="Calibri Light"/>
              </a:rPr>
              <a:t>The</a:t>
            </a:r>
          </a:p>
          <a:p>
            <a:r>
              <a:rPr lang="en-US" sz="3200" dirty="0">
                <a:solidFill>
                  <a:srgbClr val="FFFFFF"/>
                </a:solidFill>
                <a:cs typeface="Calibri Light"/>
              </a:rPr>
              <a:t>Solution</a:t>
            </a:r>
          </a:p>
        </p:txBody>
      </p:sp>
      <p:sp>
        <p:nvSpPr>
          <p:cNvPr id="15" name="TextBox 14"/>
          <p:cNvSpPr txBox="1"/>
          <p:nvPr/>
        </p:nvSpPr>
        <p:spPr>
          <a:xfrm>
            <a:off x="7176655" y="2955626"/>
            <a:ext cx="1711036" cy="1077218"/>
          </a:xfrm>
          <a:prstGeom prst="rect">
            <a:avLst/>
          </a:prstGeom>
          <a:noFill/>
        </p:spPr>
        <p:txBody>
          <a:bodyPr wrap="square" rtlCol="0">
            <a:spAutoFit/>
          </a:bodyPr>
          <a:lstStyle/>
          <a:p>
            <a:r>
              <a:rPr lang="en-US" sz="3200" dirty="0">
                <a:solidFill>
                  <a:srgbClr val="FFFFFF"/>
                </a:solidFill>
                <a:cs typeface="Calibri Light"/>
              </a:rPr>
              <a:t>The</a:t>
            </a:r>
          </a:p>
          <a:p>
            <a:r>
              <a:rPr lang="en-US" sz="3200" dirty="0">
                <a:solidFill>
                  <a:srgbClr val="FFFFFF"/>
                </a:solidFill>
                <a:cs typeface="Calibri Light"/>
              </a:rPr>
              <a:t>Journey</a:t>
            </a:r>
          </a:p>
        </p:txBody>
      </p:sp>
      <p:sp>
        <p:nvSpPr>
          <p:cNvPr id="16" name="TextBox 15"/>
          <p:cNvSpPr txBox="1"/>
          <p:nvPr/>
        </p:nvSpPr>
        <p:spPr>
          <a:xfrm>
            <a:off x="332506" y="438891"/>
            <a:ext cx="2161369" cy="707886"/>
          </a:xfrm>
          <a:prstGeom prst="rect">
            <a:avLst/>
          </a:prstGeom>
          <a:noFill/>
        </p:spPr>
        <p:txBody>
          <a:bodyPr wrap="none" rtlCol="0">
            <a:spAutoFit/>
          </a:bodyPr>
          <a:lstStyle/>
          <a:p>
            <a:r>
              <a:rPr lang="en-US" sz="4000" dirty="0">
                <a:solidFill>
                  <a:schemeClr val="bg1">
                    <a:lumMod val="65000"/>
                  </a:schemeClr>
                </a:solidFill>
                <a:latin typeface="+mj-lt"/>
                <a:cs typeface="Calibri Light"/>
              </a:rPr>
              <a:t>Overview</a:t>
            </a:r>
          </a:p>
        </p:txBody>
      </p:sp>
      <p:sp>
        <p:nvSpPr>
          <p:cNvPr id="17" name="Rectangle 16"/>
          <p:cNvSpPr/>
          <p:nvPr/>
        </p:nvSpPr>
        <p:spPr>
          <a:xfrm>
            <a:off x="0" y="4327072"/>
            <a:ext cx="9144000" cy="816428"/>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10701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73073" y="1822924"/>
            <a:ext cx="7953325" cy="1938992"/>
          </a:xfrm>
          <a:prstGeom prst="rect">
            <a:avLst/>
          </a:prstGeom>
          <a:noFill/>
        </p:spPr>
        <p:txBody>
          <a:bodyPr wrap="square" rtlCol="0">
            <a:spAutoFit/>
          </a:bodyPr>
          <a:lstStyle/>
          <a:p>
            <a:pPr algn="ctr"/>
            <a:r>
              <a:rPr lang="en-US" sz="4000" dirty="0"/>
              <a:t>We are currently in a time of God’s grace and favor known as the Church Age.</a:t>
            </a:r>
          </a:p>
        </p:txBody>
      </p:sp>
      <p:cxnSp>
        <p:nvCxnSpPr>
          <p:cNvPr id="6" name="Straight Connector 5"/>
          <p:cNvCxnSpPr/>
          <p:nvPr/>
        </p:nvCxnSpPr>
        <p:spPr>
          <a:xfrm>
            <a:off x="573073" y="1233845"/>
            <a:ext cx="7953325" cy="0"/>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573073" y="4372452"/>
            <a:ext cx="7953325" cy="0"/>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stretch>
            <a:fillRect/>
          </a:stretch>
        </p:blipFill>
        <p:spPr>
          <a:xfrm>
            <a:off x="3892004" y="242046"/>
            <a:ext cx="1359992" cy="722032"/>
          </a:xfrm>
          <a:prstGeom prst="rect">
            <a:avLst/>
          </a:prstGeom>
        </p:spPr>
      </p:pic>
    </p:spTree>
    <p:extLst>
      <p:ext uri="{BB962C8B-B14F-4D97-AF65-F5344CB8AC3E}">
        <p14:creationId xmlns:p14="http://schemas.microsoft.com/office/powerpoint/2010/main" val="35286571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6" name="TextBox 5"/>
          <p:cNvSpPr txBox="1"/>
          <p:nvPr/>
        </p:nvSpPr>
        <p:spPr>
          <a:xfrm>
            <a:off x="573073" y="1501280"/>
            <a:ext cx="7953325" cy="2554545"/>
          </a:xfrm>
          <a:prstGeom prst="rect">
            <a:avLst/>
          </a:prstGeom>
          <a:noFill/>
        </p:spPr>
        <p:txBody>
          <a:bodyPr wrap="square" rtlCol="0" anchor="ctr">
            <a:spAutoFit/>
          </a:bodyPr>
          <a:lstStyle/>
          <a:p>
            <a:pPr algn="ctr"/>
            <a:r>
              <a:rPr lang="en-US" sz="4000" dirty="0">
                <a:solidFill>
                  <a:srgbClr val="FFFFFF"/>
                </a:solidFill>
              </a:rPr>
              <a:t>Those that are born again will take part in the first resurrection and be judged by God for what they did in His kingdom.</a:t>
            </a:r>
          </a:p>
        </p:txBody>
      </p:sp>
      <p:cxnSp>
        <p:nvCxnSpPr>
          <p:cNvPr id="7" name="Straight Connector 6"/>
          <p:cNvCxnSpPr/>
          <p:nvPr/>
        </p:nvCxnSpPr>
        <p:spPr>
          <a:xfrm>
            <a:off x="573073" y="1233845"/>
            <a:ext cx="7953325" cy="0"/>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573073" y="4381523"/>
            <a:ext cx="7953325" cy="0"/>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3"/>
          <a:stretch>
            <a:fillRect/>
          </a:stretch>
        </p:blipFill>
        <p:spPr>
          <a:xfrm>
            <a:off x="3890963" y="255493"/>
            <a:ext cx="1362075" cy="723138"/>
          </a:xfrm>
          <a:prstGeom prst="rect">
            <a:avLst/>
          </a:prstGeom>
        </p:spPr>
      </p:pic>
    </p:spTree>
    <p:extLst>
      <p:ext uri="{BB962C8B-B14F-4D97-AF65-F5344CB8AC3E}">
        <p14:creationId xmlns:p14="http://schemas.microsoft.com/office/powerpoint/2010/main" val="11137399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73073" y="1518124"/>
            <a:ext cx="7953325" cy="2554545"/>
          </a:xfrm>
          <a:prstGeom prst="rect">
            <a:avLst/>
          </a:prstGeom>
          <a:noFill/>
        </p:spPr>
        <p:txBody>
          <a:bodyPr wrap="square" rtlCol="0">
            <a:spAutoFit/>
          </a:bodyPr>
          <a:lstStyle/>
          <a:p>
            <a:pPr algn="ctr"/>
            <a:r>
              <a:rPr lang="en-US" sz="4000" dirty="0"/>
              <a:t>Those who reject God will take part in the second resurrection and be judged at the White Throne Judgment.</a:t>
            </a:r>
          </a:p>
        </p:txBody>
      </p:sp>
      <p:cxnSp>
        <p:nvCxnSpPr>
          <p:cNvPr id="6" name="Straight Connector 5"/>
          <p:cNvCxnSpPr/>
          <p:nvPr/>
        </p:nvCxnSpPr>
        <p:spPr>
          <a:xfrm>
            <a:off x="573073" y="1233845"/>
            <a:ext cx="7953325" cy="0"/>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573073" y="4372452"/>
            <a:ext cx="7953325" cy="0"/>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stretch>
            <a:fillRect/>
          </a:stretch>
        </p:blipFill>
        <p:spPr>
          <a:xfrm>
            <a:off x="3892004" y="242046"/>
            <a:ext cx="1359992" cy="722032"/>
          </a:xfrm>
          <a:prstGeom prst="rect">
            <a:avLst/>
          </a:prstGeom>
        </p:spPr>
      </p:pic>
    </p:spTree>
    <p:extLst>
      <p:ext uri="{BB962C8B-B14F-4D97-AF65-F5344CB8AC3E}">
        <p14:creationId xmlns:p14="http://schemas.microsoft.com/office/powerpoint/2010/main" val="4731704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5143500"/>
          </a:xfrm>
          <a:prstGeom prst="rect">
            <a:avLst/>
          </a:prstGeom>
        </p:spPr>
      </p:pic>
      <p:sp>
        <p:nvSpPr>
          <p:cNvPr id="5" name="TextBox 4"/>
          <p:cNvSpPr txBox="1"/>
          <p:nvPr/>
        </p:nvSpPr>
        <p:spPr>
          <a:xfrm>
            <a:off x="345440" y="396240"/>
            <a:ext cx="7051040" cy="584776"/>
          </a:xfrm>
          <a:prstGeom prst="rect">
            <a:avLst/>
          </a:prstGeom>
          <a:noFill/>
        </p:spPr>
        <p:txBody>
          <a:bodyPr wrap="square" rtlCol="0">
            <a:spAutoFit/>
          </a:bodyPr>
          <a:lstStyle/>
          <a:p>
            <a:r>
              <a:rPr lang="en-US" sz="3200" dirty="0">
                <a:solidFill>
                  <a:srgbClr val="FFFFFF"/>
                </a:solidFill>
              </a:rPr>
              <a:t>What are the signs of the end times?</a:t>
            </a:r>
          </a:p>
        </p:txBody>
      </p:sp>
    </p:spTree>
    <p:extLst>
      <p:ext uri="{BB962C8B-B14F-4D97-AF65-F5344CB8AC3E}">
        <p14:creationId xmlns:p14="http://schemas.microsoft.com/office/powerpoint/2010/main" val="9086271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73073" y="1822924"/>
            <a:ext cx="7953325" cy="1938992"/>
          </a:xfrm>
          <a:prstGeom prst="rect">
            <a:avLst/>
          </a:prstGeom>
          <a:noFill/>
        </p:spPr>
        <p:txBody>
          <a:bodyPr wrap="square" rtlCol="0">
            <a:spAutoFit/>
          </a:bodyPr>
          <a:lstStyle/>
          <a:p>
            <a:pPr algn="ctr"/>
            <a:r>
              <a:rPr lang="en-US" sz="4000" dirty="0"/>
              <a:t>The final destination of those that obey the gospel is Heaven, a place of reward.</a:t>
            </a:r>
          </a:p>
        </p:txBody>
      </p:sp>
      <p:cxnSp>
        <p:nvCxnSpPr>
          <p:cNvPr id="6" name="Straight Connector 5"/>
          <p:cNvCxnSpPr/>
          <p:nvPr/>
        </p:nvCxnSpPr>
        <p:spPr>
          <a:xfrm>
            <a:off x="573073" y="1233845"/>
            <a:ext cx="7953325" cy="0"/>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573073" y="4372452"/>
            <a:ext cx="7953325" cy="0"/>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stretch>
            <a:fillRect/>
          </a:stretch>
        </p:blipFill>
        <p:spPr>
          <a:xfrm>
            <a:off x="3892004" y="242046"/>
            <a:ext cx="1359992" cy="722032"/>
          </a:xfrm>
          <a:prstGeom prst="rect">
            <a:avLst/>
          </a:prstGeom>
        </p:spPr>
      </p:pic>
    </p:spTree>
    <p:extLst>
      <p:ext uri="{BB962C8B-B14F-4D97-AF65-F5344CB8AC3E}">
        <p14:creationId xmlns:p14="http://schemas.microsoft.com/office/powerpoint/2010/main" val="11364903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6" name="TextBox 5"/>
          <p:cNvSpPr txBox="1"/>
          <p:nvPr/>
        </p:nvSpPr>
        <p:spPr>
          <a:xfrm>
            <a:off x="573073" y="1819216"/>
            <a:ext cx="7953325" cy="1938992"/>
          </a:xfrm>
          <a:prstGeom prst="rect">
            <a:avLst/>
          </a:prstGeom>
          <a:noFill/>
        </p:spPr>
        <p:txBody>
          <a:bodyPr wrap="square" rtlCol="0" anchor="ctr">
            <a:spAutoFit/>
          </a:bodyPr>
          <a:lstStyle/>
          <a:p>
            <a:pPr algn="ctr"/>
            <a:r>
              <a:rPr lang="en-US" sz="4000" dirty="0">
                <a:solidFill>
                  <a:srgbClr val="FFFFFF"/>
                </a:solidFill>
              </a:rPr>
              <a:t>The final destination for those who reject the Gospel is the Lake of Fire, a place of punishment and torment.</a:t>
            </a:r>
          </a:p>
        </p:txBody>
      </p:sp>
      <p:cxnSp>
        <p:nvCxnSpPr>
          <p:cNvPr id="7" name="Straight Connector 6"/>
          <p:cNvCxnSpPr/>
          <p:nvPr/>
        </p:nvCxnSpPr>
        <p:spPr>
          <a:xfrm>
            <a:off x="573073" y="1233845"/>
            <a:ext cx="7953325" cy="0"/>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573073" y="4381523"/>
            <a:ext cx="7953325" cy="0"/>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3"/>
          <a:stretch>
            <a:fillRect/>
          </a:stretch>
        </p:blipFill>
        <p:spPr>
          <a:xfrm>
            <a:off x="3890963" y="255493"/>
            <a:ext cx="1362075" cy="723138"/>
          </a:xfrm>
          <a:prstGeom prst="rect">
            <a:avLst/>
          </a:prstGeom>
        </p:spPr>
      </p:pic>
    </p:spTree>
    <p:extLst>
      <p:ext uri="{BB962C8B-B14F-4D97-AF65-F5344CB8AC3E}">
        <p14:creationId xmlns:p14="http://schemas.microsoft.com/office/powerpoint/2010/main" val="29480474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1661404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5143500"/>
          </a:xfrm>
          <a:prstGeom prst="rect">
            <a:avLst/>
          </a:prstGeom>
        </p:spPr>
      </p:pic>
      <p:sp>
        <p:nvSpPr>
          <p:cNvPr id="5" name="TextBox 4"/>
          <p:cNvSpPr txBox="1"/>
          <p:nvPr/>
        </p:nvSpPr>
        <p:spPr>
          <a:xfrm>
            <a:off x="345440" y="396240"/>
            <a:ext cx="4917440" cy="584776"/>
          </a:xfrm>
          <a:prstGeom prst="rect">
            <a:avLst/>
          </a:prstGeom>
          <a:noFill/>
        </p:spPr>
        <p:txBody>
          <a:bodyPr wrap="square" rtlCol="0">
            <a:spAutoFit/>
          </a:bodyPr>
          <a:lstStyle/>
          <a:p>
            <a:r>
              <a:rPr lang="en-US" sz="3200" dirty="0">
                <a:solidFill>
                  <a:srgbClr val="FFFFFF"/>
                </a:solidFill>
              </a:rPr>
              <a:t>Your Response</a:t>
            </a:r>
          </a:p>
        </p:txBody>
      </p:sp>
    </p:spTree>
    <p:extLst>
      <p:ext uri="{BB962C8B-B14F-4D97-AF65-F5344CB8AC3E}">
        <p14:creationId xmlns:p14="http://schemas.microsoft.com/office/powerpoint/2010/main" val="10543306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1261710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143500"/>
          </a:xfrm>
          <a:prstGeom prst="rect">
            <a:avLst/>
          </a:prstGeom>
        </p:spPr>
      </p:pic>
      <p:sp>
        <p:nvSpPr>
          <p:cNvPr id="3" name="TextBox 2"/>
          <p:cNvSpPr txBox="1"/>
          <p:nvPr/>
        </p:nvSpPr>
        <p:spPr>
          <a:xfrm>
            <a:off x="332506" y="438891"/>
            <a:ext cx="1388722" cy="584776"/>
          </a:xfrm>
          <a:prstGeom prst="rect">
            <a:avLst/>
          </a:prstGeom>
          <a:noFill/>
        </p:spPr>
        <p:txBody>
          <a:bodyPr wrap="none" rtlCol="0">
            <a:spAutoFit/>
          </a:bodyPr>
          <a:lstStyle/>
          <a:p>
            <a:r>
              <a:rPr lang="en-US" sz="3200" dirty="0">
                <a:solidFill>
                  <a:schemeClr val="bg1"/>
                </a:solidFill>
                <a:latin typeface="+mj-lt"/>
                <a:cs typeface="Calibri Light"/>
              </a:rPr>
              <a:t>Review</a:t>
            </a:r>
          </a:p>
        </p:txBody>
      </p:sp>
    </p:spTree>
    <p:extLst>
      <p:ext uri="{BB962C8B-B14F-4D97-AF65-F5344CB8AC3E}">
        <p14:creationId xmlns:p14="http://schemas.microsoft.com/office/powerpoint/2010/main" val="39568765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375920" y="362207"/>
            <a:ext cx="4206240" cy="4395049"/>
          </a:xfrm>
          <a:prstGeom prst="rect">
            <a:avLst/>
          </a:prstGeom>
          <a:noFill/>
        </p:spPr>
        <p:txBody>
          <a:bodyPr wrap="square" rtlCol="0">
            <a:spAutoFit/>
          </a:bodyPr>
          <a:lstStyle/>
          <a:p>
            <a:pPr marL="342900" indent="-342900">
              <a:lnSpc>
                <a:spcPct val="130000"/>
              </a:lnSpc>
              <a:buAutoNum type="arabicPeriod"/>
            </a:pPr>
            <a:r>
              <a:rPr lang="en-US" sz="2400" dirty="0"/>
              <a:t>The Cross</a:t>
            </a:r>
          </a:p>
          <a:p>
            <a:pPr marL="342900" indent="-342900">
              <a:lnSpc>
                <a:spcPct val="130000"/>
              </a:lnSpc>
              <a:buAutoNum type="arabicPeriod"/>
            </a:pPr>
            <a:r>
              <a:rPr lang="en-US" sz="2400" dirty="0"/>
              <a:t>Repentance</a:t>
            </a:r>
          </a:p>
          <a:p>
            <a:pPr marL="342900" indent="-342900">
              <a:lnSpc>
                <a:spcPct val="130000"/>
              </a:lnSpc>
              <a:buAutoNum type="arabicPeriod"/>
            </a:pPr>
            <a:r>
              <a:rPr lang="en-US" sz="2400" dirty="0"/>
              <a:t>Baptism</a:t>
            </a:r>
          </a:p>
          <a:p>
            <a:pPr marL="342900" indent="-342900">
              <a:lnSpc>
                <a:spcPct val="130000"/>
              </a:lnSpc>
              <a:buAutoNum type="arabicPeriod"/>
            </a:pPr>
            <a:r>
              <a:rPr lang="en-US" sz="2400" dirty="0"/>
              <a:t>The Word of God Protects</a:t>
            </a:r>
          </a:p>
          <a:p>
            <a:pPr marL="342900" indent="-342900">
              <a:lnSpc>
                <a:spcPct val="130000"/>
              </a:lnSpc>
              <a:buAutoNum type="arabicPeriod"/>
            </a:pPr>
            <a:r>
              <a:rPr lang="en-US" sz="2400" dirty="0"/>
              <a:t>The Spirit Leads</a:t>
            </a:r>
          </a:p>
          <a:p>
            <a:pPr marL="342900" indent="-342900">
              <a:lnSpc>
                <a:spcPct val="130000"/>
              </a:lnSpc>
              <a:buAutoNum type="arabicPeriod"/>
            </a:pPr>
            <a:r>
              <a:rPr lang="en-US" sz="2400" dirty="0"/>
              <a:t>Faith is Tested</a:t>
            </a:r>
          </a:p>
          <a:p>
            <a:pPr marL="342900" indent="-342900">
              <a:lnSpc>
                <a:spcPct val="130000"/>
              </a:lnSpc>
              <a:buAutoNum type="arabicPeriod"/>
            </a:pPr>
            <a:r>
              <a:rPr lang="en-US" sz="2400" dirty="0"/>
              <a:t>Discipleship is learned</a:t>
            </a:r>
          </a:p>
          <a:p>
            <a:pPr marL="342900" indent="-342900">
              <a:lnSpc>
                <a:spcPct val="130000"/>
              </a:lnSpc>
              <a:buAutoNum type="arabicPeriod"/>
            </a:pPr>
            <a:r>
              <a:rPr lang="en-US" sz="2400" dirty="0"/>
              <a:t>Physical death</a:t>
            </a:r>
          </a:p>
          <a:p>
            <a:pPr marL="342900" indent="-342900">
              <a:lnSpc>
                <a:spcPct val="130000"/>
              </a:lnSpc>
              <a:buAutoNum type="arabicPeriod"/>
            </a:pPr>
            <a:r>
              <a:rPr lang="en-US" sz="2400" dirty="0"/>
              <a:t>Heaven</a:t>
            </a:r>
          </a:p>
        </p:txBody>
      </p:sp>
      <p:pic>
        <p:nvPicPr>
          <p:cNvPr id="4" name="Picture 3"/>
          <p:cNvPicPr>
            <a:picLocks noChangeAspect="1"/>
          </p:cNvPicPr>
          <p:nvPr/>
        </p:nvPicPr>
        <p:blipFill>
          <a:blip r:embed="rId3"/>
          <a:stretch>
            <a:fillRect/>
          </a:stretch>
        </p:blipFill>
        <p:spPr>
          <a:xfrm>
            <a:off x="4914269" y="0"/>
            <a:ext cx="3192517" cy="5143500"/>
          </a:xfrm>
          <a:prstGeom prst="rect">
            <a:avLst/>
          </a:prstGeom>
        </p:spPr>
      </p:pic>
    </p:spTree>
    <p:extLst>
      <p:ext uri="{BB962C8B-B14F-4D97-AF65-F5344CB8AC3E}">
        <p14:creationId xmlns:p14="http://schemas.microsoft.com/office/powerpoint/2010/main" val="575325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73073" y="1910031"/>
            <a:ext cx="7953325" cy="1323439"/>
          </a:xfrm>
          <a:prstGeom prst="rect">
            <a:avLst/>
          </a:prstGeom>
          <a:noFill/>
        </p:spPr>
        <p:txBody>
          <a:bodyPr wrap="square" rtlCol="0">
            <a:spAutoFit/>
          </a:bodyPr>
          <a:lstStyle/>
          <a:p>
            <a:pPr algn="ctr"/>
            <a:r>
              <a:rPr lang="en-US" sz="4000" dirty="0"/>
              <a:t>Spiritual growth is the process of becoming a mature Christian.</a:t>
            </a:r>
          </a:p>
        </p:txBody>
      </p:sp>
      <p:cxnSp>
        <p:nvCxnSpPr>
          <p:cNvPr id="6" name="Straight Connector 5"/>
          <p:cNvCxnSpPr/>
          <p:nvPr/>
        </p:nvCxnSpPr>
        <p:spPr>
          <a:xfrm>
            <a:off x="573073" y="1233845"/>
            <a:ext cx="7953325" cy="0"/>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573073" y="4372452"/>
            <a:ext cx="7953325" cy="0"/>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stretch>
            <a:fillRect/>
          </a:stretch>
        </p:blipFill>
        <p:spPr>
          <a:xfrm>
            <a:off x="3892004" y="242046"/>
            <a:ext cx="1359992" cy="722032"/>
          </a:xfrm>
          <a:prstGeom prst="rect">
            <a:avLst/>
          </a:prstGeom>
        </p:spPr>
      </p:pic>
    </p:spTree>
    <p:extLst>
      <p:ext uri="{BB962C8B-B14F-4D97-AF65-F5344CB8AC3E}">
        <p14:creationId xmlns:p14="http://schemas.microsoft.com/office/powerpoint/2010/main" val="19661862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41CBD3-BE91-0F41-AB37-46267ED4D70C}"/>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7467029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65BF0F-3F99-2C45-815E-A17B0E798A3D}"/>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3288459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FD4C53-D000-E844-8AB9-7E3C99277C43}"/>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876169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6" name="TextBox 5"/>
          <p:cNvSpPr txBox="1"/>
          <p:nvPr/>
        </p:nvSpPr>
        <p:spPr>
          <a:xfrm>
            <a:off x="573073" y="1778576"/>
            <a:ext cx="7953325" cy="1938992"/>
          </a:xfrm>
          <a:prstGeom prst="rect">
            <a:avLst/>
          </a:prstGeom>
          <a:noFill/>
        </p:spPr>
        <p:txBody>
          <a:bodyPr wrap="square" rtlCol="0" anchor="ctr">
            <a:spAutoFit/>
          </a:bodyPr>
          <a:lstStyle/>
          <a:p>
            <a:pPr algn="ctr"/>
            <a:r>
              <a:rPr lang="en-US" sz="4000" dirty="0">
                <a:solidFill>
                  <a:srgbClr val="FFFFFF"/>
                </a:solidFill>
              </a:rPr>
              <a:t>We walk in the spirit through our thoughts, prayer, worship, study, fasting, and giving.</a:t>
            </a:r>
          </a:p>
        </p:txBody>
      </p:sp>
      <p:cxnSp>
        <p:nvCxnSpPr>
          <p:cNvPr id="7" name="Straight Connector 6"/>
          <p:cNvCxnSpPr/>
          <p:nvPr/>
        </p:nvCxnSpPr>
        <p:spPr>
          <a:xfrm>
            <a:off x="573073" y="1233845"/>
            <a:ext cx="7953325" cy="0"/>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573073" y="4381523"/>
            <a:ext cx="7953325" cy="0"/>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3"/>
          <a:stretch>
            <a:fillRect/>
          </a:stretch>
        </p:blipFill>
        <p:spPr>
          <a:xfrm>
            <a:off x="3890963" y="255493"/>
            <a:ext cx="1362075" cy="723138"/>
          </a:xfrm>
          <a:prstGeom prst="rect">
            <a:avLst/>
          </a:prstGeom>
        </p:spPr>
      </p:pic>
    </p:spTree>
    <p:extLst>
      <p:ext uri="{BB962C8B-B14F-4D97-AF65-F5344CB8AC3E}">
        <p14:creationId xmlns:p14="http://schemas.microsoft.com/office/powerpoint/2010/main" val="22944550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15001</TotalTime>
  <Words>2881</Words>
  <Application>Microsoft Macintosh PowerPoint</Application>
  <PresentationFormat>On-screen Show (16:9)</PresentationFormat>
  <Paragraphs>412</Paragraphs>
  <Slides>28</Slides>
  <Notes>28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28</vt:i4>
      </vt:variant>
    </vt:vector>
  </HeadingPairs>
  <TitlesOfParts>
    <vt:vector size="31"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Concept Engine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Randy Davis</dc:creator>
  <cp:lastModifiedBy>Randy Davis</cp:lastModifiedBy>
  <cp:revision>157</cp:revision>
  <cp:lastPrinted>2017-02-24T13:36:32Z</cp:lastPrinted>
  <dcterms:created xsi:type="dcterms:W3CDTF">2015-07-13T23:10:30Z</dcterms:created>
  <dcterms:modified xsi:type="dcterms:W3CDTF">2020-05-01T22:35:26Z</dcterms:modified>
</cp:coreProperties>
</file>